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0" r:id="rId4"/>
    <p:sldId id="263" r:id="rId5"/>
    <p:sldId id="264" r:id="rId6"/>
    <p:sldId id="265" r:id="rId7"/>
    <p:sldId id="259" r:id="rId8"/>
    <p:sldId id="267" r:id="rId9"/>
    <p:sldId id="270" r:id="rId10"/>
    <p:sldId id="268" r:id="rId11"/>
    <p:sldId id="269" r:id="rId12"/>
    <p:sldId id="271" r:id="rId13"/>
    <p:sldId id="274" r:id="rId14"/>
    <p:sldId id="272" r:id="rId15"/>
    <p:sldId id="273" r:id="rId16"/>
    <p:sldId id="266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1F2"/>
    <a:srgbClr val="EF396D"/>
    <a:srgbClr val="F9A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5179" autoAdjust="0"/>
  </p:normalViewPr>
  <p:slideViewPr>
    <p:cSldViewPr snapToGrid="0">
      <p:cViewPr varScale="1">
        <p:scale>
          <a:sx n="79" d="100"/>
          <a:sy n="7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57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34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94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6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55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62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4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76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66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63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70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C42D-6820-4FB0-87EB-5E1AE7276097}" type="datetimeFigureOut">
              <a:rPr lang="fr-FR" smtClean="0"/>
              <a:t>11/04/2015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0088-2011-4B3D-909F-7A6B72C111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09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8855239" y="2857084"/>
            <a:ext cx="3176339" cy="3052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5661343" y="2880106"/>
            <a:ext cx="2827420" cy="3029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www.jeanjacquesurvoy.com/wp-content/uploads/2012/07/Homme_de_Vitru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85" y="461713"/>
            <a:ext cx="5448300" cy="6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llipse 12"/>
          <p:cNvSpPr/>
          <p:nvPr/>
        </p:nvSpPr>
        <p:spPr>
          <a:xfrm>
            <a:off x="7684166" y="681933"/>
            <a:ext cx="2438400" cy="1804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878677" y="865273"/>
            <a:ext cx="20193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Homme</a:t>
            </a:r>
          </a:p>
          <a:p>
            <a:pPr algn="ctr"/>
            <a:r>
              <a:rPr lang="fr-FR" sz="1600" dirty="0" smtClean="0"/>
              <a:t>Se conçoit comme une créature intermédiaire…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8726906" y="2976356"/>
            <a:ext cx="341696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Mi-Dieu</a:t>
            </a:r>
            <a:endParaRPr lang="fr-FR" sz="3200" dirty="0" smtClean="0"/>
          </a:p>
          <a:p>
            <a:pPr marL="285750" indent="-285750" algn="ctr">
              <a:buFontTx/>
              <a:buChar char="-"/>
            </a:pPr>
            <a:r>
              <a:rPr lang="fr-FR" dirty="0" smtClean="0"/>
              <a:t>L’homme a un esprit, une conscience morale</a:t>
            </a:r>
          </a:p>
          <a:p>
            <a:pPr marL="285750" indent="-285750" algn="ctr">
              <a:buFontTx/>
              <a:buChar char="-"/>
            </a:pPr>
            <a:r>
              <a:rPr lang="fr-FR" dirty="0" smtClean="0"/>
              <a:t>L’homme maîtrise le langage conceptuel</a:t>
            </a:r>
          </a:p>
          <a:p>
            <a:pPr marL="285750" indent="-285750" algn="ctr">
              <a:buFontTx/>
              <a:buChar char="-"/>
            </a:pPr>
            <a:r>
              <a:rPr lang="fr-FR" dirty="0" smtClean="0"/>
              <a:t>L’homme a pris sa propre évolution en main (il a par exemple acquis les moyens de son </a:t>
            </a:r>
            <a:r>
              <a:rPr lang="fr-FR" dirty="0" err="1" smtClean="0"/>
              <a:t>auto-destruction</a:t>
            </a:r>
            <a:r>
              <a:rPr lang="fr-FR" dirty="0" smtClean="0"/>
              <a:t>)</a:t>
            </a:r>
          </a:p>
          <a:p>
            <a:pPr marL="285750" indent="-285750" algn="ctr">
              <a:buFontTx/>
              <a:buChar char="-"/>
            </a:pP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75075" y="2880106"/>
            <a:ext cx="339995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/>
              <a:t>Mi-Bête</a:t>
            </a:r>
            <a:endParaRPr lang="fr-FR" sz="3200" dirty="0" smtClean="0"/>
          </a:p>
          <a:p>
            <a:pPr algn="ctr"/>
            <a:r>
              <a:rPr lang="fr-FR" dirty="0" smtClean="0"/>
              <a:t>- L’homme a un corps</a:t>
            </a:r>
          </a:p>
          <a:p>
            <a:pPr algn="ctr"/>
            <a:r>
              <a:rPr lang="fr-FR" dirty="0" smtClean="0"/>
              <a:t>- L’homme est un primate</a:t>
            </a:r>
          </a:p>
          <a:p>
            <a:pPr algn="ctr"/>
            <a:r>
              <a:rPr lang="fr-FR" dirty="0" smtClean="0"/>
              <a:t>- Homo Sapiens est l’un des produits de l’évolution des espèces</a:t>
            </a:r>
            <a:endParaRPr lang="fr-FR" dirty="0"/>
          </a:p>
        </p:txBody>
      </p:sp>
      <p:sp>
        <p:nvSpPr>
          <p:cNvPr id="10" name="Virage 9"/>
          <p:cNvSpPr/>
          <p:nvPr/>
        </p:nvSpPr>
        <p:spPr>
          <a:xfrm rot="5400000">
            <a:off x="10044982" y="1729183"/>
            <a:ext cx="1352307" cy="836144"/>
          </a:xfrm>
          <a:prstGeom prst="bentArrow">
            <a:avLst>
              <a:gd name="adj1" fmla="val 25000"/>
              <a:gd name="adj2" fmla="val 3363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Virage 10"/>
          <p:cNvSpPr/>
          <p:nvPr/>
        </p:nvSpPr>
        <p:spPr>
          <a:xfrm rot="5400000" flipV="1">
            <a:off x="6406402" y="1756217"/>
            <a:ext cx="1352306" cy="782077"/>
          </a:xfrm>
          <a:prstGeom prst="bentArrow">
            <a:avLst>
              <a:gd name="adj1" fmla="val 25000"/>
              <a:gd name="adj2" fmla="val 3363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059656" y="100996"/>
            <a:ext cx="952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« L’homme est un roseau pensant » (Pascal)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316009" y="6013062"/>
            <a:ext cx="3410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Domaine matériel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781103" y="6019308"/>
            <a:ext cx="3410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Domaine spirituel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5426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206531" y="1967873"/>
            <a:ext cx="162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Monothéisme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940693" y="1322865"/>
            <a:ext cx="80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Islam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318515" y="1360265"/>
            <a:ext cx="128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Judaïsme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901804" y="271126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Protestantisme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507131" y="269215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Catholicisme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014859" y="5186475"/>
            <a:ext cx="205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Antispécisme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112777" y="331554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Bouddhisme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343951" y="445611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Hindouisme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45592" y="382984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Humanisme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975011" y="1764919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Matérialisme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84242" y="360490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Paganisme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078033" y="520419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Polythéisme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Connecteur droit avec flèche 36"/>
          <p:cNvCxnSpPr>
            <a:endCxn id="26" idx="2"/>
          </p:cNvCxnSpPr>
          <p:nvPr/>
        </p:nvCxnSpPr>
        <p:spPr>
          <a:xfrm flipH="1" flipV="1">
            <a:off x="6344076" y="1692197"/>
            <a:ext cx="501854" cy="3096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6344076" y="2349497"/>
            <a:ext cx="491113" cy="33516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7180789" y="2359075"/>
            <a:ext cx="516953" cy="29110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7137858" y="1679544"/>
            <a:ext cx="482401" cy="3245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820452" y="253068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Satanisme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975011" y="4829339"/>
            <a:ext cx="205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Deep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ecology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221833" y="481325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Animisme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007603" y="2124509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Utilitarisme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9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206531" y="1967873"/>
            <a:ext cx="162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Monothéisme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112777" y="331554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Bouddhisme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45592" y="382984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Humanisme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975011" y="1764919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Matérialisme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84242" y="360490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Paganisme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221833" y="481325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Animisme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6456529" y="3571960"/>
            <a:ext cx="3651777" cy="1469654"/>
          </a:xfrm>
          <a:prstGeom prst="ellipse">
            <a:avLst/>
          </a:prstGeom>
          <a:solidFill>
            <a:schemeClr val="accent6">
              <a:lumMod val="75000"/>
              <a:alpha val="2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411612" y="3940757"/>
            <a:ext cx="1660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« Un esprit sain…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7028336" y="4587682"/>
            <a:ext cx="2219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… dans un corps sain »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 flipH="1" flipV="1">
            <a:off x="8704561" y="1892181"/>
            <a:ext cx="1" cy="169749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 rot="16200000">
            <a:off x="7562558" y="2634752"/>
            <a:ext cx="20743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Tentation de l’</a:t>
            </a:r>
            <a:r>
              <a:rPr lang="fr-FR" sz="1400" dirty="0" err="1" smtClean="0">
                <a:solidFill>
                  <a:schemeClr val="accent2">
                    <a:lumMod val="75000"/>
                  </a:schemeClr>
                </a:solidFill>
              </a:rPr>
              <a:t>hybris</a:t>
            </a:r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 flipH="1">
            <a:off x="4269800" y="4340941"/>
            <a:ext cx="2156666" cy="253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4561431" y="3890134"/>
            <a:ext cx="137591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Punition de </a:t>
            </a:r>
            <a:r>
              <a:rPr lang="fr-FR" sz="1400" dirty="0" err="1" smtClean="0">
                <a:solidFill>
                  <a:schemeClr val="accent2">
                    <a:lumMod val="75000"/>
                  </a:schemeClr>
                </a:solidFill>
              </a:rPr>
              <a:t>Nemesis</a:t>
            </a:r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rme libre 38"/>
          <p:cNvSpPr/>
          <p:nvPr/>
        </p:nvSpPr>
        <p:spPr>
          <a:xfrm>
            <a:off x="8029737" y="4551296"/>
            <a:ext cx="3462639" cy="12512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946542 w 3946542"/>
              <a:gd name="connsiteY0" fmla="*/ 0 h 1263440"/>
              <a:gd name="connsiteX1" fmla="*/ 0 w 3946542"/>
              <a:gd name="connsiteY1" fmla="*/ 1263440 h 1263440"/>
              <a:gd name="connsiteX0" fmla="*/ 3946542 w 3946542"/>
              <a:gd name="connsiteY0" fmla="*/ 0 h 1263440"/>
              <a:gd name="connsiteX1" fmla="*/ 0 w 3946542"/>
              <a:gd name="connsiteY1" fmla="*/ 1263440 h 12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6542" h="1263440">
                <a:moveTo>
                  <a:pt x="3946542" y="0"/>
                </a:moveTo>
                <a:cubicBezTo>
                  <a:pt x="2502536" y="690694"/>
                  <a:pt x="1807542" y="869941"/>
                  <a:pt x="0" y="1263440"/>
                </a:cubicBez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20951634">
            <a:off x="6961036" y="55276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Darwinisme social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0119654" y="3965656"/>
            <a:ext cx="126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Principe anthropique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rot="20518128">
            <a:off x="8359402" y="4886251"/>
            <a:ext cx="251611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Evolution scientifique, économique, éducative et culturelle (</a:t>
            </a:r>
            <a:r>
              <a:rPr 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mémétique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481588" y="26038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hypothétique]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rme libre 38"/>
          <p:cNvSpPr/>
          <p:nvPr/>
        </p:nvSpPr>
        <p:spPr>
          <a:xfrm>
            <a:off x="8029737" y="4551296"/>
            <a:ext cx="3462639" cy="12512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946542 w 3946542"/>
              <a:gd name="connsiteY0" fmla="*/ 0 h 1263440"/>
              <a:gd name="connsiteX1" fmla="*/ 0 w 3946542"/>
              <a:gd name="connsiteY1" fmla="*/ 1263440 h 1263440"/>
              <a:gd name="connsiteX0" fmla="*/ 3946542 w 3946542"/>
              <a:gd name="connsiteY0" fmla="*/ 0 h 1263440"/>
              <a:gd name="connsiteX1" fmla="*/ 0 w 3946542"/>
              <a:gd name="connsiteY1" fmla="*/ 1263440 h 12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6542" h="1263440">
                <a:moveTo>
                  <a:pt x="3946542" y="0"/>
                </a:moveTo>
                <a:cubicBezTo>
                  <a:pt x="2502536" y="690694"/>
                  <a:pt x="1807542" y="869941"/>
                  <a:pt x="0" y="1263440"/>
                </a:cubicBez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20951634">
            <a:off x="6961036" y="55276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Darwinisme social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0119654" y="3965656"/>
            <a:ext cx="126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Principe anthropique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rot="20518128">
            <a:off x="8359402" y="4886251"/>
            <a:ext cx="251611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Evolution scientifique, économique, éducative et culturelle (</a:t>
            </a:r>
            <a:r>
              <a:rPr 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mémétique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901676" y="421856"/>
            <a:ext cx="177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Equivalence</a:t>
            </a:r>
          </a:p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matière - information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6745592" y="382984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Humanisme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Explosion 2 49"/>
          <p:cNvSpPr/>
          <p:nvPr/>
        </p:nvSpPr>
        <p:spPr>
          <a:xfrm>
            <a:off x="9616960" y="4847855"/>
            <a:ext cx="2209280" cy="1705783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11138388" y="6005057"/>
            <a:ext cx="763547" cy="62696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69810" y="26304"/>
            <a:ext cx="1957766" cy="125219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8577950" y="6371189"/>
            <a:ext cx="299606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Tentation de la fin de l’histoire par régression de l’homme à l’hédonisme jouisseur</a:t>
            </a:r>
            <a:endParaRPr lang="fr-FR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9819688" y="5361205"/>
            <a:ext cx="1525027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chemeClr val="accent6">
                    <a:lumMod val="50000"/>
                  </a:schemeClr>
                </a:solidFill>
              </a:rPr>
              <a:t>Moment du désenchantement</a:t>
            </a:r>
          </a:p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chemeClr val="accent6">
                    <a:lumMod val="50000"/>
                  </a:schemeClr>
                </a:solidFill>
              </a:rPr>
              <a:t>du monde</a:t>
            </a:r>
          </a:p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chemeClr val="accent6">
                    <a:lumMod val="50000"/>
                  </a:schemeClr>
                </a:solidFill>
              </a:rPr>
              <a:t>(époque moderne)</a:t>
            </a:r>
            <a:endParaRPr lang="fr-FR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9" name="Forme libre 58"/>
          <p:cNvSpPr/>
          <p:nvPr/>
        </p:nvSpPr>
        <p:spPr>
          <a:xfrm flipH="1" flipV="1">
            <a:off x="8277792" y="5638185"/>
            <a:ext cx="1339168" cy="366872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6430952 w 6430952"/>
              <a:gd name="connsiteY0" fmla="*/ 0 h 3730863"/>
              <a:gd name="connsiteX1" fmla="*/ 0 w 6430952"/>
              <a:gd name="connsiteY1" fmla="*/ 3730863 h 3730863"/>
              <a:gd name="connsiteX0" fmla="*/ 6430952 w 6430952"/>
              <a:gd name="connsiteY0" fmla="*/ 0 h 3730863"/>
              <a:gd name="connsiteX1" fmla="*/ 0 w 6430952"/>
              <a:gd name="connsiteY1" fmla="*/ 3730863 h 3730863"/>
              <a:gd name="connsiteX0" fmla="*/ 1988199 w 1988199"/>
              <a:gd name="connsiteY0" fmla="*/ 0 h 1125313"/>
              <a:gd name="connsiteX1" fmla="*/ 0 w 1988199"/>
              <a:gd name="connsiteY1" fmla="*/ 1125313 h 1125313"/>
              <a:gd name="connsiteX0" fmla="*/ 1988199 w 1988199"/>
              <a:gd name="connsiteY0" fmla="*/ 0 h 1125313"/>
              <a:gd name="connsiteX1" fmla="*/ 0 w 1988199"/>
              <a:gd name="connsiteY1" fmla="*/ 1125313 h 1125313"/>
              <a:gd name="connsiteX0" fmla="*/ 2315274 w 2315274"/>
              <a:gd name="connsiteY0" fmla="*/ 0 h 1125313"/>
              <a:gd name="connsiteX1" fmla="*/ 0 w 2315274"/>
              <a:gd name="connsiteY1" fmla="*/ 1125313 h 1125313"/>
              <a:gd name="connsiteX0" fmla="*/ 2315274 w 2315274"/>
              <a:gd name="connsiteY0" fmla="*/ 0 h 1125313"/>
              <a:gd name="connsiteX1" fmla="*/ 0 w 2315274"/>
              <a:gd name="connsiteY1" fmla="*/ 1125313 h 112531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06067" h="996643">
                <a:moveTo>
                  <a:pt x="2506067" y="0"/>
                </a:moveTo>
                <a:cubicBezTo>
                  <a:pt x="1126253" y="404944"/>
                  <a:pt x="957760" y="547841"/>
                  <a:pt x="0" y="996643"/>
                </a:cubicBezTo>
              </a:path>
            </a:pathLst>
          </a:custGeom>
          <a:noFill/>
          <a:ln w="50800">
            <a:solidFill>
              <a:srgbClr val="EF396D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 rot="20705476">
            <a:off x="8029103" y="5855778"/>
            <a:ext cx="2108416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rgbClr val="EF396D"/>
                </a:solidFill>
              </a:rPr>
              <a:t>Néo-luddisme, conservatisme</a:t>
            </a:r>
            <a:endParaRPr lang="fr-FR" sz="1000" dirty="0">
              <a:solidFill>
                <a:srgbClr val="EF39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rme libre 38"/>
          <p:cNvSpPr/>
          <p:nvPr/>
        </p:nvSpPr>
        <p:spPr>
          <a:xfrm>
            <a:off x="8029737" y="4551296"/>
            <a:ext cx="3462639" cy="12512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946542 w 3946542"/>
              <a:gd name="connsiteY0" fmla="*/ 0 h 1263440"/>
              <a:gd name="connsiteX1" fmla="*/ 0 w 3946542"/>
              <a:gd name="connsiteY1" fmla="*/ 1263440 h 1263440"/>
              <a:gd name="connsiteX0" fmla="*/ 3946542 w 3946542"/>
              <a:gd name="connsiteY0" fmla="*/ 0 h 1263440"/>
              <a:gd name="connsiteX1" fmla="*/ 0 w 3946542"/>
              <a:gd name="connsiteY1" fmla="*/ 1263440 h 12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6542" h="1263440">
                <a:moveTo>
                  <a:pt x="3946542" y="0"/>
                </a:moveTo>
                <a:cubicBezTo>
                  <a:pt x="2502536" y="690694"/>
                  <a:pt x="1807542" y="869941"/>
                  <a:pt x="0" y="1263440"/>
                </a:cubicBez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20951634">
            <a:off x="6961036" y="55276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Darwinisme social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0119654" y="3965656"/>
            <a:ext cx="126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Principe anthropique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rot="20518128">
            <a:off x="8359402" y="4886251"/>
            <a:ext cx="251611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Evolution scientifique, économique, éducative et culturelle (</a:t>
            </a:r>
            <a:r>
              <a:rPr 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mémétique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Forme libre 34"/>
          <p:cNvSpPr/>
          <p:nvPr/>
        </p:nvSpPr>
        <p:spPr>
          <a:xfrm>
            <a:off x="7697742" y="594603"/>
            <a:ext cx="4399143" cy="4446523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5369514"/>
              <a:gd name="connsiteY0" fmla="*/ 0 h 4458792"/>
              <a:gd name="connsiteX1" fmla="*/ 3237910 w 5369514"/>
              <a:gd name="connsiteY1" fmla="*/ 4458792 h 4458792"/>
              <a:gd name="connsiteX0" fmla="*/ 0 w 5343192"/>
              <a:gd name="connsiteY0" fmla="*/ 0 h 4426558"/>
              <a:gd name="connsiteX1" fmla="*/ 3194799 w 5343192"/>
              <a:gd name="connsiteY1" fmla="*/ 4426558 h 4426558"/>
              <a:gd name="connsiteX0" fmla="*/ 0 w 5421918"/>
              <a:gd name="connsiteY0" fmla="*/ 0 h 4426558"/>
              <a:gd name="connsiteX1" fmla="*/ 3194799 w 5421918"/>
              <a:gd name="connsiteY1" fmla="*/ 4426558 h 4426558"/>
              <a:gd name="connsiteX0" fmla="*/ 0 w 5896331"/>
              <a:gd name="connsiteY0" fmla="*/ 0 h 4157475"/>
              <a:gd name="connsiteX1" fmla="*/ 3934555 w 5896331"/>
              <a:gd name="connsiteY1" fmla="*/ 4157475 h 4157475"/>
              <a:gd name="connsiteX0" fmla="*/ 0 w 5936553"/>
              <a:gd name="connsiteY0" fmla="*/ 0 h 4179899"/>
              <a:gd name="connsiteX1" fmla="*/ 3994535 w 5936553"/>
              <a:gd name="connsiteY1" fmla="*/ 4179899 h 4179899"/>
              <a:gd name="connsiteX0" fmla="*/ 0 w 5530776"/>
              <a:gd name="connsiteY0" fmla="*/ 0 h 4179899"/>
              <a:gd name="connsiteX1" fmla="*/ 3994535 w 5530776"/>
              <a:gd name="connsiteY1" fmla="*/ 4179899 h 41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30776" h="4179899">
                <a:moveTo>
                  <a:pt x="0" y="0"/>
                </a:moveTo>
                <a:cubicBezTo>
                  <a:pt x="6705774" y="982523"/>
                  <a:pt x="6333759" y="3538054"/>
                  <a:pt x="3994535" y="4179899"/>
                </a:cubicBezTo>
              </a:path>
            </a:pathLst>
          </a:custGeom>
          <a:noFill/>
          <a:ln w="50800">
            <a:solidFill>
              <a:srgbClr val="7030A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 rot="1505168">
            <a:off x="9513081" y="435010"/>
            <a:ext cx="176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Cycle de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 l’évolution technologique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 rot="17065700">
            <a:off x="10852219" y="34939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Autonomisation</a:t>
            </a:r>
          </a:p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 des </a:t>
            </a:r>
            <a:r>
              <a:rPr lang="fr-FR" sz="1200" dirty="0" err="1" smtClean="0">
                <a:solidFill>
                  <a:srgbClr val="7030A0"/>
                </a:solidFill>
              </a:rPr>
              <a:t>process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 rot="887090">
            <a:off x="7863756" y="842961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Emergence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1454719">
            <a:off x="9331813" y="14121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Auto-engendrement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594836" y="82814"/>
            <a:ext cx="104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rgbClr val="7030A0"/>
                </a:solidFill>
              </a:rPr>
              <a:t>Théorie des multivers</a:t>
            </a:r>
            <a:endParaRPr lang="fr-FR" sz="1400" i="1" u="sng" dirty="0">
              <a:solidFill>
                <a:srgbClr val="7030A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901676" y="421856"/>
            <a:ext cx="177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Equivalence</a:t>
            </a:r>
          </a:p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matière - information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0481588" y="26038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hypothétique]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3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481588" y="26038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hypothétique]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orme libre 38"/>
          <p:cNvSpPr/>
          <p:nvPr/>
        </p:nvSpPr>
        <p:spPr>
          <a:xfrm>
            <a:off x="8029737" y="4551296"/>
            <a:ext cx="3462639" cy="12512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946542 w 3946542"/>
              <a:gd name="connsiteY0" fmla="*/ 0 h 1263440"/>
              <a:gd name="connsiteX1" fmla="*/ 0 w 3946542"/>
              <a:gd name="connsiteY1" fmla="*/ 1263440 h 1263440"/>
              <a:gd name="connsiteX0" fmla="*/ 3946542 w 3946542"/>
              <a:gd name="connsiteY0" fmla="*/ 0 h 1263440"/>
              <a:gd name="connsiteX1" fmla="*/ 0 w 3946542"/>
              <a:gd name="connsiteY1" fmla="*/ 1263440 h 12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6542" h="1263440">
                <a:moveTo>
                  <a:pt x="3946542" y="0"/>
                </a:moveTo>
                <a:cubicBezTo>
                  <a:pt x="2502536" y="690694"/>
                  <a:pt x="1807542" y="869941"/>
                  <a:pt x="0" y="1263440"/>
                </a:cubicBez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 rot="20951634">
            <a:off x="6961036" y="55276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Darwinisme social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0119654" y="3965656"/>
            <a:ext cx="126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Principe anthropique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rot="20518128">
            <a:off x="8359402" y="4886251"/>
            <a:ext cx="251611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Evolution scientifique, économique, éducative et culturelle (</a:t>
            </a:r>
            <a:r>
              <a:rPr 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mémétique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Forme libre 34"/>
          <p:cNvSpPr/>
          <p:nvPr/>
        </p:nvSpPr>
        <p:spPr>
          <a:xfrm>
            <a:off x="7697742" y="594603"/>
            <a:ext cx="4399143" cy="4446523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5369514"/>
              <a:gd name="connsiteY0" fmla="*/ 0 h 4458792"/>
              <a:gd name="connsiteX1" fmla="*/ 3237910 w 5369514"/>
              <a:gd name="connsiteY1" fmla="*/ 4458792 h 4458792"/>
              <a:gd name="connsiteX0" fmla="*/ 0 w 5343192"/>
              <a:gd name="connsiteY0" fmla="*/ 0 h 4426558"/>
              <a:gd name="connsiteX1" fmla="*/ 3194799 w 5343192"/>
              <a:gd name="connsiteY1" fmla="*/ 4426558 h 4426558"/>
              <a:gd name="connsiteX0" fmla="*/ 0 w 5421918"/>
              <a:gd name="connsiteY0" fmla="*/ 0 h 4426558"/>
              <a:gd name="connsiteX1" fmla="*/ 3194799 w 5421918"/>
              <a:gd name="connsiteY1" fmla="*/ 4426558 h 4426558"/>
              <a:gd name="connsiteX0" fmla="*/ 0 w 5896331"/>
              <a:gd name="connsiteY0" fmla="*/ 0 h 4157475"/>
              <a:gd name="connsiteX1" fmla="*/ 3934555 w 5896331"/>
              <a:gd name="connsiteY1" fmla="*/ 4157475 h 4157475"/>
              <a:gd name="connsiteX0" fmla="*/ 0 w 5936553"/>
              <a:gd name="connsiteY0" fmla="*/ 0 h 4179899"/>
              <a:gd name="connsiteX1" fmla="*/ 3994535 w 5936553"/>
              <a:gd name="connsiteY1" fmla="*/ 4179899 h 4179899"/>
              <a:gd name="connsiteX0" fmla="*/ 0 w 5530776"/>
              <a:gd name="connsiteY0" fmla="*/ 0 h 4179899"/>
              <a:gd name="connsiteX1" fmla="*/ 3994535 w 5530776"/>
              <a:gd name="connsiteY1" fmla="*/ 4179899 h 41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30776" h="4179899">
                <a:moveTo>
                  <a:pt x="0" y="0"/>
                </a:moveTo>
                <a:cubicBezTo>
                  <a:pt x="6705774" y="982523"/>
                  <a:pt x="6333759" y="3538054"/>
                  <a:pt x="3994535" y="4179899"/>
                </a:cubicBezTo>
              </a:path>
            </a:pathLst>
          </a:custGeom>
          <a:noFill/>
          <a:ln w="50800">
            <a:solidFill>
              <a:srgbClr val="7030A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 rot="1505168">
            <a:off x="9513081" y="435010"/>
            <a:ext cx="176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Cycle de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 l’évolution technologique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 rot="17065700">
            <a:off x="10852219" y="34939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Autonomisation</a:t>
            </a:r>
          </a:p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 des </a:t>
            </a:r>
            <a:r>
              <a:rPr lang="fr-FR" sz="1200" dirty="0" err="1" smtClean="0">
                <a:solidFill>
                  <a:srgbClr val="7030A0"/>
                </a:solidFill>
              </a:rPr>
              <a:t>process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 rot="887090">
            <a:off x="7863756" y="842961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Emergence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1454719">
            <a:off x="9331813" y="14121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Auto-engendrement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594836" y="82814"/>
            <a:ext cx="104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rgbClr val="7030A0"/>
                </a:solidFill>
              </a:rPr>
              <a:t>Théorie des multivers</a:t>
            </a:r>
            <a:endParaRPr lang="fr-FR" sz="1400" i="1" u="sng" dirty="0">
              <a:solidFill>
                <a:srgbClr val="7030A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901676" y="421856"/>
            <a:ext cx="177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Equivalence</a:t>
            </a:r>
          </a:p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matière - information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9079800" y="1857891"/>
            <a:ext cx="196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7030A0"/>
                </a:solidFill>
              </a:rPr>
              <a:t>Transhumanisme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1005232" y="1030837"/>
            <a:ext cx="1242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Hypothèse de la migration technologique (</a:t>
            </a:r>
            <a:r>
              <a:rPr lang="fr-FR" sz="1400" dirty="0" err="1" smtClean="0">
                <a:solidFill>
                  <a:srgbClr val="7030A0"/>
                </a:solidFill>
              </a:rPr>
              <a:t>uploading</a:t>
            </a:r>
            <a:r>
              <a:rPr lang="fr-FR" sz="1400" dirty="0" smtClean="0">
                <a:solidFill>
                  <a:srgbClr val="7030A0"/>
                </a:solidFill>
              </a:rPr>
              <a:t>)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712329" y="11027"/>
            <a:ext cx="2326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Hypothèse de la singularité technologique (intelligence non biologique)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8649992" y="2347203"/>
            <a:ext cx="2043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Hypothèse de l’homme augmenté (cyborg)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745592" y="382984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Humanisme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36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Triangle rectangle 3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xplosion 2 34"/>
          <p:cNvSpPr/>
          <p:nvPr/>
        </p:nvSpPr>
        <p:spPr>
          <a:xfrm>
            <a:off x="9616960" y="4847855"/>
            <a:ext cx="2209280" cy="1705783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6456529" y="3571960"/>
            <a:ext cx="3651777" cy="1469654"/>
          </a:xfrm>
          <a:prstGeom prst="ellipse">
            <a:avLst/>
          </a:prstGeom>
          <a:solidFill>
            <a:schemeClr val="accent6">
              <a:lumMod val="75000"/>
              <a:alpha val="2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445377" y="1368581"/>
            <a:ext cx="1181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Esprit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646023" y="1190682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1914176" y="424456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206531" y="1967873"/>
            <a:ext cx="162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Monothéisme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940693" y="1322865"/>
            <a:ext cx="80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Islam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318515" y="1360265"/>
            <a:ext cx="128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Judaïsme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901804" y="271126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Protestantisme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507131" y="269215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Catholicisme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014859" y="5186475"/>
            <a:ext cx="205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Antispécisme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112777" y="331554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Bouddhisme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343951" y="445611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Hindouisme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745592" y="382984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Humanisme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75011" y="1764919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Matérialisme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884242" y="360490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Paganisme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078033" y="520419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Polythéisme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8" name="Connecteur droit avec flèche 37"/>
          <p:cNvCxnSpPr>
            <a:endCxn id="22" idx="2"/>
          </p:cNvCxnSpPr>
          <p:nvPr/>
        </p:nvCxnSpPr>
        <p:spPr>
          <a:xfrm flipH="1" flipV="1">
            <a:off x="6344076" y="1692197"/>
            <a:ext cx="501854" cy="3096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6344076" y="2349497"/>
            <a:ext cx="491113" cy="33516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7180789" y="2359075"/>
            <a:ext cx="516953" cy="29110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V="1">
            <a:off x="7137858" y="1679544"/>
            <a:ext cx="482401" cy="3245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9079800" y="1857891"/>
            <a:ext cx="196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7030A0"/>
                </a:solidFill>
              </a:rPr>
              <a:t>Transhumanisme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89" name="Forme libre 88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8411612" y="3940757"/>
            <a:ext cx="1660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« Un esprit sain…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028336" y="4587682"/>
            <a:ext cx="2219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</a:rPr>
              <a:t>… dans un corps sain »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11005232" y="1030837"/>
            <a:ext cx="1242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Hypothèse de la migration technologique (</a:t>
            </a:r>
            <a:r>
              <a:rPr lang="fr-FR" sz="1400" dirty="0" err="1" smtClean="0">
                <a:solidFill>
                  <a:srgbClr val="7030A0"/>
                </a:solidFill>
              </a:rPr>
              <a:t>uploading</a:t>
            </a:r>
            <a:r>
              <a:rPr lang="fr-FR" sz="1400" dirty="0" smtClean="0">
                <a:solidFill>
                  <a:srgbClr val="7030A0"/>
                </a:solidFill>
              </a:rPr>
              <a:t>)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7712329" y="11027"/>
            <a:ext cx="2326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Hypothèse de la singularité technologique (intelligence non biologique)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820452" y="253068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Satanisme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7" name="Forme libre 106"/>
          <p:cNvSpPr/>
          <p:nvPr/>
        </p:nvSpPr>
        <p:spPr>
          <a:xfrm>
            <a:off x="7697742" y="594603"/>
            <a:ext cx="4399143" cy="4446523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5369514"/>
              <a:gd name="connsiteY0" fmla="*/ 0 h 4458792"/>
              <a:gd name="connsiteX1" fmla="*/ 3237910 w 5369514"/>
              <a:gd name="connsiteY1" fmla="*/ 4458792 h 4458792"/>
              <a:gd name="connsiteX0" fmla="*/ 0 w 5343192"/>
              <a:gd name="connsiteY0" fmla="*/ 0 h 4426558"/>
              <a:gd name="connsiteX1" fmla="*/ 3194799 w 5343192"/>
              <a:gd name="connsiteY1" fmla="*/ 4426558 h 4426558"/>
              <a:gd name="connsiteX0" fmla="*/ 0 w 5421918"/>
              <a:gd name="connsiteY0" fmla="*/ 0 h 4426558"/>
              <a:gd name="connsiteX1" fmla="*/ 3194799 w 5421918"/>
              <a:gd name="connsiteY1" fmla="*/ 4426558 h 4426558"/>
              <a:gd name="connsiteX0" fmla="*/ 0 w 5896331"/>
              <a:gd name="connsiteY0" fmla="*/ 0 h 4157475"/>
              <a:gd name="connsiteX1" fmla="*/ 3934555 w 5896331"/>
              <a:gd name="connsiteY1" fmla="*/ 4157475 h 4157475"/>
              <a:gd name="connsiteX0" fmla="*/ 0 w 5936553"/>
              <a:gd name="connsiteY0" fmla="*/ 0 h 4179899"/>
              <a:gd name="connsiteX1" fmla="*/ 3994535 w 5936553"/>
              <a:gd name="connsiteY1" fmla="*/ 4179899 h 4179899"/>
              <a:gd name="connsiteX0" fmla="*/ 0 w 5530776"/>
              <a:gd name="connsiteY0" fmla="*/ 0 h 4179899"/>
              <a:gd name="connsiteX1" fmla="*/ 3994535 w 5530776"/>
              <a:gd name="connsiteY1" fmla="*/ 4179899 h 41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30776" h="4179899">
                <a:moveTo>
                  <a:pt x="0" y="0"/>
                </a:moveTo>
                <a:cubicBezTo>
                  <a:pt x="6705774" y="982523"/>
                  <a:pt x="6333759" y="3538054"/>
                  <a:pt x="3994535" y="4179899"/>
                </a:cubicBezTo>
              </a:path>
            </a:pathLst>
          </a:custGeom>
          <a:noFill/>
          <a:ln w="50800">
            <a:solidFill>
              <a:srgbClr val="7030A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 rot="2054230">
            <a:off x="-300220" y="5398340"/>
            <a:ext cx="2770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 rot="1505168">
            <a:off x="9513081" y="435010"/>
            <a:ext cx="176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Cycle de</a:t>
            </a:r>
          </a:p>
          <a:p>
            <a:pPr algn="ctr"/>
            <a:r>
              <a:rPr lang="fr-FR" dirty="0" smtClean="0">
                <a:solidFill>
                  <a:srgbClr val="7030A0"/>
                </a:solidFill>
              </a:rPr>
              <a:t> l’évolution technologique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1975011" y="4829339"/>
            <a:ext cx="205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Deep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</a:rPr>
              <a:t>ecology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8649992" y="2347203"/>
            <a:ext cx="2043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Hypothèse de l’homme augmenté (cyborg)</a:t>
            </a:r>
            <a:endParaRPr lang="fr-FR" sz="1400" dirty="0">
              <a:solidFill>
                <a:srgbClr val="7030A0"/>
              </a:solidFill>
            </a:endParaRPr>
          </a:p>
        </p:txBody>
      </p:sp>
      <p:cxnSp>
        <p:nvCxnSpPr>
          <p:cNvPr id="113" name="Connecteur droit avec flèche 112"/>
          <p:cNvCxnSpPr/>
          <p:nvPr/>
        </p:nvCxnSpPr>
        <p:spPr>
          <a:xfrm>
            <a:off x="11138388" y="6005057"/>
            <a:ext cx="763547" cy="62696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69810" y="26304"/>
            <a:ext cx="1957766" cy="125219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ZoneTexte 119"/>
          <p:cNvSpPr txBox="1"/>
          <p:nvPr/>
        </p:nvSpPr>
        <p:spPr>
          <a:xfrm>
            <a:off x="8577950" y="6371189"/>
            <a:ext cx="299606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Tentation de la fin de l’histoire par régression de l’homme à l’hédonisme jouisseur</a:t>
            </a:r>
            <a:endParaRPr lang="fr-FR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9" name="Forme libre 48"/>
          <p:cNvSpPr/>
          <p:nvPr/>
        </p:nvSpPr>
        <p:spPr>
          <a:xfrm>
            <a:off x="8029737" y="4551296"/>
            <a:ext cx="3462639" cy="12512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946542 w 3946542"/>
              <a:gd name="connsiteY0" fmla="*/ 0 h 1263440"/>
              <a:gd name="connsiteX1" fmla="*/ 0 w 3946542"/>
              <a:gd name="connsiteY1" fmla="*/ 1263440 h 1263440"/>
              <a:gd name="connsiteX0" fmla="*/ 3946542 w 3946542"/>
              <a:gd name="connsiteY0" fmla="*/ 0 h 1263440"/>
              <a:gd name="connsiteX1" fmla="*/ 0 w 3946542"/>
              <a:gd name="connsiteY1" fmla="*/ 1263440 h 126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46542" h="1263440">
                <a:moveTo>
                  <a:pt x="3946542" y="0"/>
                </a:moveTo>
                <a:cubicBezTo>
                  <a:pt x="2502536" y="690694"/>
                  <a:pt x="1807542" y="869941"/>
                  <a:pt x="0" y="1263440"/>
                </a:cubicBez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9819688" y="5361205"/>
            <a:ext cx="1525027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chemeClr val="accent6">
                    <a:lumMod val="50000"/>
                  </a:schemeClr>
                </a:solidFill>
              </a:rPr>
              <a:t>Moment du désenchantement</a:t>
            </a:r>
          </a:p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chemeClr val="accent6">
                    <a:lumMod val="50000"/>
                  </a:schemeClr>
                </a:solidFill>
              </a:rPr>
              <a:t>du monde</a:t>
            </a:r>
          </a:p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chemeClr val="accent6">
                    <a:lumMod val="50000"/>
                  </a:schemeClr>
                </a:solidFill>
              </a:rPr>
              <a:t>(époque moderne)</a:t>
            </a:r>
            <a:endParaRPr lang="fr-FR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53" name="Forme libre 52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 rot="20951634">
            <a:off x="6961036" y="55276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Darwinisme social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flipH="1" flipV="1">
            <a:off x="8704561" y="1892181"/>
            <a:ext cx="1" cy="169749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 rot="16200000">
            <a:off x="7562558" y="2634752"/>
            <a:ext cx="2074300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Tentation de l’</a:t>
            </a:r>
            <a:r>
              <a:rPr lang="fr-FR" sz="1400" dirty="0" err="1" smtClean="0">
                <a:solidFill>
                  <a:schemeClr val="accent2">
                    <a:lumMod val="75000"/>
                  </a:schemeClr>
                </a:solidFill>
              </a:rPr>
              <a:t>hybris</a:t>
            </a:r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6" name="Connecteur droit avec flèche 65"/>
          <p:cNvCxnSpPr/>
          <p:nvPr/>
        </p:nvCxnSpPr>
        <p:spPr>
          <a:xfrm flipH="1">
            <a:off x="4269800" y="4340941"/>
            <a:ext cx="2156666" cy="253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561431" y="3890134"/>
            <a:ext cx="137591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chemeClr val="accent2">
                    <a:lumMod val="75000"/>
                  </a:schemeClr>
                </a:solidFill>
              </a:rPr>
              <a:t>Punition de </a:t>
            </a:r>
            <a:r>
              <a:rPr lang="fr-FR" sz="1400" dirty="0" err="1" smtClean="0">
                <a:solidFill>
                  <a:schemeClr val="accent2">
                    <a:lumMod val="75000"/>
                  </a:schemeClr>
                </a:solidFill>
              </a:rPr>
              <a:t>Nemesis</a:t>
            </a:r>
            <a:endParaRPr lang="fr-F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0119654" y="3965656"/>
            <a:ext cx="126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Principe anthropique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7065700">
            <a:off x="10852219" y="34939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Autonomisation</a:t>
            </a:r>
          </a:p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 des </a:t>
            </a:r>
            <a:r>
              <a:rPr lang="fr-FR" sz="1200" dirty="0" err="1" smtClean="0">
                <a:solidFill>
                  <a:srgbClr val="7030A0"/>
                </a:solidFill>
              </a:rPr>
              <a:t>process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887090">
            <a:off x="7863756" y="842961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Emergence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6594836" y="82814"/>
            <a:ext cx="104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rgbClr val="7030A0"/>
                </a:solidFill>
              </a:rPr>
              <a:t>Théorie des multivers</a:t>
            </a:r>
            <a:endParaRPr lang="fr-FR" sz="1400" i="1" u="sng" dirty="0">
              <a:solidFill>
                <a:srgbClr val="7030A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01676" y="421856"/>
            <a:ext cx="1779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Equivalence</a:t>
            </a:r>
          </a:p>
          <a:p>
            <a:pPr algn="ctr"/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matière - information</a:t>
            </a:r>
          </a:p>
        </p:txBody>
      </p:sp>
      <p:cxnSp>
        <p:nvCxnSpPr>
          <p:cNvPr id="65" name="Connecteur droit avec flèche 64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4221833" y="481325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Animisme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3007603" y="2124509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Utilitarisme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Forme libre 77"/>
          <p:cNvSpPr/>
          <p:nvPr/>
        </p:nvSpPr>
        <p:spPr>
          <a:xfrm flipH="1" flipV="1">
            <a:off x="8277792" y="5638185"/>
            <a:ext cx="1339168" cy="366872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6430952 w 6430952"/>
              <a:gd name="connsiteY0" fmla="*/ 0 h 3730863"/>
              <a:gd name="connsiteX1" fmla="*/ 0 w 6430952"/>
              <a:gd name="connsiteY1" fmla="*/ 3730863 h 3730863"/>
              <a:gd name="connsiteX0" fmla="*/ 6430952 w 6430952"/>
              <a:gd name="connsiteY0" fmla="*/ 0 h 3730863"/>
              <a:gd name="connsiteX1" fmla="*/ 0 w 6430952"/>
              <a:gd name="connsiteY1" fmla="*/ 3730863 h 3730863"/>
              <a:gd name="connsiteX0" fmla="*/ 1988199 w 1988199"/>
              <a:gd name="connsiteY0" fmla="*/ 0 h 1125313"/>
              <a:gd name="connsiteX1" fmla="*/ 0 w 1988199"/>
              <a:gd name="connsiteY1" fmla="*/ 1125313 h 1125313"/>
              <a:gd name="connsiteX0" fmla="*/ 1988199 w 1988199"/>
              <a:gd name="connsiteY0" fmla="*/ 0 h 1125313"/>
              <a:gd name="connsiteX1" fmla="*/ 0 w 1988199"/>
              <a:gd name="connsiteY1" fmla="*/ 1125313 h 1125313"/>
              <a:gd name="connsiteX0" fmla="*/ 2315274 w 2315274"/>
              <a:gd name="connsiteY0" fmla="*/ 0 h 1125313"/>
              <a:gd name="connsiteX1" fmla="*/ 0 w 2315274"/>
              <a:gd name="connsiteY1" fmla="*/ 1125313 h 1125313"/>
              <a:gd name="connsiteX0" fmla="*/ 2315274 w 2315274"/>
              <a:gd name="connsiteY0" fmla="*/ 0 h 1125313"/>
              <a:gd name="connsiteX1" fmla="*/ 0 w 2315274"/>
              <a:gd name="connsiteY1" fmla="*/ 1125313 h 112531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  <a:gd name="connsiteX0" fmla="*/ 2506067 w 2506067"/>
              <a:gd name="connsiteY0" fmla="*/ 0 h 996643"/>
              <a:gd name="connsiteX1" fmla="*/ 0 w 2506067"/>
              <a:gd name="connsiteY1" fmla="*/ 996643 h 99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06067" h="996643">
                <a:moveTo>
                  <a:pt x="2506067" y="0"/>
                </a:moveTo>
                <a:cubicBezTo>
                  <a:pt x="1126253" y="404944"/>
                  <a:pt x="957760" y="547841"/>
                  <a:pt x="0" y="996643"/>
                </a:cubicBezTo>
              </a:path>
            </a:pathLst>
          </a:custGeom>
          <a:noFill/>
          <a:ln w="50800">
            <a:solidFill>
              <a:srgbClr val="EF396D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 rot="20705476">
            <a:off x="8029103" y="5855778"/>
            <a:ext cx="2108416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000" dirty="0" smtClean="0">
                <a:solidFill>
                  <a:srgbClr val="EF396D"/>
                </a:solidFill>
              </a:rPr>
              <a:t>Néo-luddisme, conservatisme</a:t>
            </a:r>
            <a:endParaRPr lang="fr-FR" sz="1000" dirty="0">
              <a:solidFill>
                <a:srgbClr val="EF396D"/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 rot="20518128">
            <a:off x="8359402" y="4886251"/>
            <a:ext cx="2516112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Evolution scientifique, économique, éducative et culturelle (</a:t>
            </a:r>
            <a:r>
              <a:rPr lang="fr-FR" sz="1200" dirty="0" err="1" smtClean="0">
                <a:solidFill>
                  <a:schemeClr val="accent6">
                    <a:lumMod val="75000"/>
                  </a:schemeClr>
                </a:solidFill>
              </a:rPr>
              <a:t>mémétique</a:t>
            </a:r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fr-FR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factuel]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0481588" y="26038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fr-FR" sz="1200" smtClean="0">
                <a:solidFill>
                  <a:schemeClr val="accent5">
                    <a:lumMod val="50000"/>
                  </a:schemeClr>
                </a:solidFill>
              </a:rPr>
              <a:t>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 rot="1454719">
            <a:off x="9331813" y="1412127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7030A0"/>
                </a:solidFill>
              </a:rPr>
              <a:t>Auto-engendrement</a:t>
            </a:r>
            <a:endParaRPr lang="fr-FR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4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1812756" y="160422"/>
            <a:ext cx="8373978" cy="1283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17393" y="261812"/>
            <a:ext cx="63075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Homme</a:t>
            </a:r>
          </a:p>
          <a:p>
            <a:pPr algn="ctr"/>
            <a:r>
              <a:rPr lang="fr-FR" sz="2000" dirty="0" smtClean="0"/>
              <a:t>Se conçoit donc aussi comme une créature </a:t>
            </a:r>
            <a:r>
              <a:rPr lang="fr-FR" sz="2000" dirty="0" smtClean="0">
                <a:solidFill>
                  <a:srgbClr val="FF0000"/>
                </a:solidFill>
              </a:rPr>
              <a:t>centrale</a:t>
            </a:r>
            <a:r>
              <a:rPr lang="fr-FR" sz="2000" dirty="0" smtClean="0"/>
              <a:t>….</a:t>
            </a:r>
            <a:endParaRPr lang="fr-FR" sz="2000" dirty="0"/>
          </a:p>
        </p:txBody>
      </p:sp>
      <p:sp>
        <p:nvSpPr>
          <p:cNvPr id="14" name="Flèche vers le haut 13"/>
          <p:cNvSpPr/>
          <p:nvPr/>
        </p:nvSpPr>
        <p:spPr>
          <a:xfrm flipV="1">
            <a:off x="5778665" y="1510733"/>
            <a:ext cx="349419" cy="3341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56674" y="1825766"/>
            <a:ext cx="1174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… au risque d’un </a:t>
            </a:r>
            <a:r>
              <a:rPr lang="fr-FR" sz="2400" dirty="0" smtClean="0">
                <a:solidFill>
                  <a:srgbClr val="FF0000"/>
                </a:solidFill>
              </a:rPr>
              <a:t>anthropocentrisme </a:t>
            </a:r>
            <a:r>
              <a:rPr lang="fr-FR" sz="2400" dirty="0" smtClean="0"/>
              <a:t>qui débouche sur trois </a:t>
            </a:r>
            <a:r>
              <a:rPr lang="fr-FR" sz="2400" dirty="0" smtClean="0">
                <a:solidFill>
                  <a:schemeClr val="accent5">
                    <a:lumMod val="50000"/>
                  </a:schemeClr>
                </a:solidFill>
              </a:rPr>
              <a:t>blessures narcissiques </a:t>
            </a:r>
            <a:r>
              <a:rPr lang="fr-FR" sz="2400" dirty="0" smtClean="0"/>
              <a:t>(Freud)…</a:t>
            </a:r>
            <a:endParaRPr lang="fr-FR" sz="2400" dirty="0"/>
          </a:p>
        </p:txBody>
      </p:sp>
      <p:sp>
        <p:nvSpPr>
          <p:cNvPr id="19" name="Nuage 18"/>
          <p:cNvSpPr/>
          <p:nvPr/>
        </p:nvSpPr>
        <p:spPr>
          <a:xfrm>
            <a:off x="382505" y="2372628"/>
            <a:ext cx="3882188" cy="15240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haut 20"/>
          <p:cNvSpPr/>
          <p:nvPr/>
        </p:nvSpPr>
        <p:spPr>
          <a:xfrm flipV="1">
            <a:off x="5778665" y="2256625"/>
            <a:ext cx="410078" cy="835183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à trois pointes 14"/>
          <p:cNvSpPr/>
          <p:nvPr/>
        </p:nvSpPr>
        <p:spPr>
          <a:xfrm flipV="1">
            <a:off x="4507829" y="2722757"/>
            <a:ext cx="2951749" cy="731140"/>
          </a:xfrm>
          <a:prstGeom prst="leftRightUpArrow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Nuage 21"/>
          <p:cNvSpPr/>
          <p:nvPr/>
        </p:nvSpPr>
        <p:spPr>
          <a:xfrm>
            <a:off x="3719000" y="3400740"/>
            <a:ext cx="4372496" cy="15240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Révolution </a:t>
            </a: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Darwinienne</a:t>
            </a: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ctr"/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L’homme n’est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qu’une espèce parmi les autres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02832" y="2706060"/>
            <a:ext cx="3136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Révolution Copernicienne:</a:t>
            </a:r>
          </a:p>
          <a:p>
            <a:pPr algn="ctr"/>
            <a:r>
              <a:rPr lang="fr-FR" dirty="0" smtClean="0"/>
              <a:t>L’homme n’est pas au centre du monde physique</a:t>
            </a:r>
            <a:endParaRPr lang="fr-FR" dirty="0"/>
          </a:p>
        </p:txBody>
      </p:sp>
      <p:sp>
        <p:nvSpPr>
          <p:cNvPr id="25" name="Nuage 24"/>
          <p:cNvSpPr/>
          <p:nvPr/>
        </p:nvSpPr>
        <p:spPr>
          <a:xfrm>
            <a:off x="7664612" y="2318251"/>
            <a:ext cx="3882188" cy="15240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>
                <a:lumMod val="65000"/>
                <a:lumOff val="3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7985953" y="2656663"/>
            <a:ext cx="3136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Révolution Freudienne:</a:t>
            </a:r>
          </a:p>
          <a:p>
            <a:pPr algn="ctr"/>
            <a:r>
              <a:rPr lang="fr-FR" dirty="0" smtClean="0"/>
              <a:t>L’homme ne peut avoir  conscience de tout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128334" y="6118273"/>
            <a:ext cx="11742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… jusqu’à la dernière blessure en date, celle qui tient à l’évacuation de l’homme de la sphère économique par la supériorité et l’autonomisation grandissante des </a:t>
            </a:r>
            <a:r>
              <a:rPr lang="fr-FR" dirty="0" err="1" smtClean="0"/>
              <a:t>process</a:t>
            </a:r>
            <a:r>
              <a:rPr lang="fr-FR" dirty="0" smtClean="0"/>
              <a:t> et de la technique (critique de Jacques Ellul élevée à l’ère de l’information)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25833" y="5041093"/>
            <a:ext cx="11742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… qui n’empêchent pourtant pas la fulgurante ascension de l’humanisme comme système de pensée dominant (développement de la démocratie, avènement des « Droits de l’homme »)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8364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4" y="0"/>
            <a:ext cx="12192000" cy="6858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246331" y="3750074"/>
            <a:ext cx="1410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Esprit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5794366" y="3688676"/>
            <a:ext cx="198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2214074" y="3803215"/>
            <a:ext cx="1853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4" name="Flèche courbée vers le bas 3"/>
          <p:cNvSpPr/>
          <p:nvPr/>
        </p:nvSpPr>
        <p:spPr>
          <a:xfrm>
            <a:off x="2855495" y="1540042"/>
            <a:ext cx="4204956" cy="19042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81741" y="2083590"/>
            <a:ext cx="1982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L’homme est une créature naturelle</a:t>
            </a:r>
            <a:endParaRPr lang="fr-FR" sz="2400" dirty="0"/>
          </a:p>
        </p:txBody>
      </p:sp>
      <p:sp>
        <p:nvSpPr>
          <p:cNvPr id="8" name="Flèche courbée vers le bas 7"/>
          <p:cNvSpPr/>
          <p:nvPr/>
        </p:nvSpPr>
        <p:spPr>
          <a:xfrm flipV="1">
            <a:off x="6283001" y="4416352"/>
            <a:ext cx="4066081" cy="22067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38737" y="4463185"/>
            <a:ext cx="1982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L’homme accède aux choses de l’esprit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4062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269"/>
            <a:ext cx="12192000" cy="6858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406751" y="4232574"/>
            <a:ext cx="1410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Esprit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5952580" y="4232575"/>
            <a:ext cx="198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052066" y="4232575"/>
            <a:ext cx="150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4" name="Flèche courbée vers le bas 3"/>
          <p:cNvSpPr/>
          <p:nvPr/>
        </p:nvSpPr>
        <p:spPr>
          <a:xfrm flipV="1">
            <a:off x="1936825" y="5095077"/>
            <a:ext cx="1459133" cy="8181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courbée vers le bas 7"/>
          <p:cNvSpPr/>
          <p:nvPr/>
        </p:nvSpPr>
        <p:spPr>
          <a:xfrm flipV="1">
            <a:off x="6607124" y="5095076"/>
            <a:ext cx="3707696" cy="14002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424630" y="4871494"/>
            <a:ext cx="1982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L’homme accède aux choses de l’esprit</a:t>
            </a:r>
            <a:endParaRPr lang="fr-FR" sz="2400" dirty="0"/>
          </a:p>
        </p:txBody>
      </p:sp>
      <p:sp>
        <p:nvSpPr>
          <p:cNvPr id="10" name="Flèche courbée vers le bas 9"/>
          <p:cNvSpPr/>
          <p:nvPr/>
        </p:nvSpPr>
        <p:spPr>
          <a:xfrm flipH="1">
            <a:off x="1187114" y="1267329"/>
            <a:ext cx="9129881" cy="2775754"/>
          </a:xfrm>
          <a:prstGeom prst="curved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-160421" y="164997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4">
                    <a:lumMod val="50000"/>
                  </a:schemeClr>
                </a:solidFill>
              </a:rPr>
              <a:t>L’esprit se manifeste en la matière, la nature, la vie, et l’homme</a:t>
            </a:r>
          </a:p>
          <a:p>
            <a:pPr algn="ctr"/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(hypothèse d’un Dieu Créateur, souffle bouddhiste)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79036" y="4232575"/>
            <a:ext cx="1507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616443" y="4232575"/>
            <a:ext cx="768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14" name="Flèche courbée vers le bas 13"/>
          <p:cNvSpPr/>
          <p:nvPr/>
        </p:nvSpPr>
        <p:spPr>
          <a:xfrm flipV="1">
            <a:off x="3452000" y="5095077"/>
            <a:ext cx="1459133" cy="8181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e bas 14"/>
          <p:cNvSpPr/>
          <p:nvPr/>
        </p:nvSpPr>
        <p:spPr>
          <a:xfrm flipV="1">
            <a:off x="4987570" y="5095077"/>
            <a:ext cx="1459133" cy="8181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 courbée vers le bas 15"/>
          <p:cNvSpPr/>
          <p:nvPr/>
        </p:nvSpPr>
        <p:spPr>
          <a:xfrm flipH="1">
            <a:off x="2700398" y="1290394"/>
            <a:ext cx="7606402" cy="2775754"/>
          </a:xfrm>
          <a:prstGeom prst="curved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courbée vers le bas 16"/>
          <p:cNvSpPr/>
          <p:nvPr/>
        </p:nvSpPr>
        <p:spPr>
          <a:xfrm flipH="1">
            <a:off x="4299280" y="1275351"/>
            <a:ext cx="6007519" cy="2775754"/>
          </a:xfrm>
          <a:prstGeom prst="curved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 courbée vers le bas 17"/>
          <p:cNvSpPr/>
          <p:nvPr/>
        </p:nvSpPr>
        <p:spPr>
          <a:xfrm flipH="1">
            <a:off x="5952579" y="1283373"/>
            <a:ext cx="4362241" cy="2775754"/>
          </a:xfrm>
          <a:prstGeom prst="curved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5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55" y="0"/>
            <a:ext cx="12192000" cy="6858000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66140" y="3167408"/>
            <a:ext cx="1982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4" name="Flèche courbée vers le bas 3"/>
          <p:cNvSpPr/>
          <p:nvPr/>
        </p:nvSpPr>
        <p:spPr>
          <a:xfrm rot="21180120" flipH="1">
            <a:off x="344401" y="1102000"/>
            <a:ext cx="8757419" cy="123232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62151" y="66126"/>
            <a:ext cx="575253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L’homme, bien que créé par Dieu, a été déchu du paradis, dans sa version naturaliste (jardin d’Eden)</a:t>
            </a:r>
          </a:p>
          <a:p>
            <a:pPr algn="ctr">
              <a:lnSpc>
                <a:spcPct val="80000"/>
              </a:lnSpc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ou spiritualiste (« Au commencement était le Verbe »)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Flèche courbée vers le bas 7"/>
          <p:cNvSpPr/>
          <p:nvPr/>
        </p:nvSpPr>
        <p:spPr>
          <a:xfrm rot="354528" flipV="1">
            <a:off x="605650" y="4532853"/>
            <a:ext cx="8390739" cy="11697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992175" y="1990572"/>
            <a:ext cx="2132171" cy="2862406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840992" y="6089659"/>
            <a:ext cx="7522503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L’homme cherche à devenir « maître et possesseur de la nature » (Descartes), au risque de prétendre devenir Dieu sur terre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066585" y="1948257"/>
            <a:ext cx="2116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 dirty="0" smtClean="0">
                <a:solidFill>
                  <a:schemeClr val="accent5">
                    <a:lumMod val="50000"/>
                  </a:schemeClr>
                </a:solidFill>
              </a:rPr>
              <a:t>Vision moniste:</a:t>
            </a:r>
          </a:p>
          <a:p>
            <a:pPr algn="ctr">
              <a:lnSpc>
                <a:spcPct val="80000"/>
              </a:lnSpc>
            </a:pP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>La nature et l’esprit partagent la même substance</a:t>
            </a:r>
          </a:p>
          <a:p>
            <a:pPr algn="ctr">
              <a:lnSpc>
                <a:spcPct val="80000"/>
              </a:lnSpc>
            </a:pP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>(la métaphysique et la physique se confondent)</a:t>
            </a:r>
          </a:p>
          <a:p>
            <a:pPr algn="ctr">
              <a:lnSpc>
                <a:spcPct val="80000"/>
              </a:lnSpc>
            </a:pPr>
            <a:endParaRPr lang="fr-FR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fr-FR" sz="2000" dirty="0" smtClean="0">
                <a:solidFill>
                  <a:schemeClr val="accent5">
                    <a:lumMod val="50000"/>
                  </a:schemeClr>
                </a:solidFill>
              </a:rPr>
              <a:t>Panthéisme, bouddhisme Zen, Taoïsme</a:t>
            </a:r>
            <a:endParaRPr lang="fr-F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145149" y="2624459"/>
            <a:ext cx="18535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</a:rPr>
              <a:t>Esprit</a:t>
            </a:r>
          </a:p>
          <a:p>
            <a:pPr algn="ctr"/>
            <a:r>
              <a:rPr lang="fr-FR" sz="32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endParaRPr lang="fr-FR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</a:rPr>
              <a:t>Nature</a:t>
            </a:r>
            <a:endParaRPr lang="fr-FR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Flèche courbée vers le bas 12"/>
          <p:cNvSpPr/>
          <p:nvPr/>
        </p:nvSpPr>
        <p:spPr>
          <a:xfrm rot="20956797">
            <a:off x="1039586" y="1329123"/>
            <a:ext cx="5789673" cy="877756"/>
          </a:xfrm>
          <a:prstGeom prst="curvedDownArrow">
            <a:avLst>
              <a:gd name="adj1" fmla="val 25000"/>
              <a:gd name="adj2" fmla="val 53086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79947" y="1532315"/>
            <a:ext cx="35734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4">
                    <a:lumMod val="50000"/>
                  </a:schemeClr>
                </a:solidFill>
              </a:rPr>
              <a:t>La plasticité et la puissance du langage permettent à l’homme d’exercer sa raison dans le cadre d’un système semi-fermé qui tend à se contenter de renvoyer la forme à la forme (sophisme, énoncés performatifs)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340830" y="1712502"/>
            <a:ext cx="1392516" cy="597956"/>
          </a:xfrm>
          <a:prstGeom prst="ellipse">
            <a:avLst/>
          </a:prstGeom>
          <a:solidFill>
            <a:schemeClr val="accent4">
              <a:lumMod val="50000"/>
              <a:alpha val="2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085533" y="1672066"/>
            <a:ext cx="1853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4">
                    <a:lumMod val="50000"/>
                  </a:schemeClr>
                </a:solidFill>
              </a:rPr>
              <a:t>Esprit</a:t>
            </a:r>
            <a:endParaRPr lang="fr-FR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Flèche courbée vers le bas 16"/>
          <p:cNvSpPr/>
          <p:nvPr/>
        </p:nvSpPr>
        <p:spPr>
          <a:xfrm rot="11354462" flipH="1">
            <a:off x="1131500" y="4668243"/>
            <a:ext cx="5921576" cy="792953"/>
          </a:xfrm>
          <a:prstGeom prst="curved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711808" y="3979651"/>
            <a:ext cx="35099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4">
                    <a:lumMod val="50000"/>
                  </a:schemeClr>
                </a:solidFill>
              </a:rPr>
              <a:t>La connaissance par la science permet à l’homme de développer son ingéniosité et sa maîtrise de la matière plus qu’il n’est utile (le progrès technique ne produisant plus d’augmentation du sentiment de bonheur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356872" y="4392188"/>
            <a:ext cx="1392516" cy="689466"/>
          </a:xfrm>
          <a:prstGeom prst="ellipse">
            <a:avLst/>
          </a:prstGeom>
          <a:solidFill>
            <a:schemeClr val="accent4">
              <a:lumMod val="50000"/>
              <a:alpha val="2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144913" y="4452786"/>
            <a:ext cx="1853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4">
                    <a:lumMod val="50000"/>
                  </a:schemeClr>
                </a:solidFill>
              </a:rPr>
              <a:t>Nature</a:t>
            </a:r>
            <a:endParaRPr lang="fr-FR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299492" y="2822694"/>
            <a:ext cx="3873735" cy="9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i="1" u="sng" dirty="0" smtClean="0">
                <a:solidFill>
                  <a:schemeClr val="accent6">
                    <a:lumMod val="50000"/>
                  </a:schemeClr>
                </a:solidFill>
              </a:rPr>
              <a:t>Métaphore de l’arbre de la connaissance comme source de puissance mais aussi de condamnation à l’insatisfaction à perpétuité </a:t>
            </a:r>
            <a:endParaRPr lang="fr-FR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39631" y="2467445"/>
            <a:ext cx="16231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 dirty="0" smtClean="0">
                <a:solidFill>
                  <a:schemeClr val="accent4">
                    <a:lumMod val="50000"/>
                  </a:schemeClr>
                </a:solidFill>
              </a:rPr>
              <a:t>Vision dualiste:</a:t>
            </a:r>
          </a:p>
          <a:p>
            <a:pPr algn="ctr">
              <a:lnSpc>
                <a:spcPct val="80000"/>
              </a:lnSpc>
            </a:pPr>
            <a:r>
              <a:rPr lang="fr-FR" sz="2000" dirty="0" smtClean="0">
                <a:solidFill>
                  <a:schemeClr val="accent4">
                    <a:lumMod val="50000"/>
                  </a:schemeClr>
                </a:solidFill>
              </a:rPr>
              <a:t>Le monde des idées (logos) est distinct de la réalité matérielle</a:t>
            </a:r>
            <a:endParaRPr lang="fr-FR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 rot="20881298">
            <a:off x="2130097" y="1144729"/>
            <a:ext cx="112647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Chute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751762">
            <a:off x="2209699" y="5426034"/>
            <a:ext cx="1126479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Hybris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-197347" y="2865421"/>
            <a:ext cx="2632667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</a:rPr>
              <a:t>Sentiment de déréliction, complexe d’abandon</a:t>
            </a:r>
            <a:endParaRPr lang="fr-FR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-184385" y="3643982"/>
            <a:ext cx="2632667" cy="4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</a:rPr>
              <a:t>Volonté de puissance, complexe de supériorité</a:t>
            </a:r>
            <a:endParaRPr lang="fr-FR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1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481586" y="867206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hypothétique]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481586" y="689951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métaphysique]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481586" y="512696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spéculatif]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438914" y="348493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spiritu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el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54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2" name="Triangle rectangle 21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262226" y="4514459"/>
            <a:ext cx="3032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(animisme, totémisme)</a:t>
            </a:r>
            <a:endParaRPr lang="fr-FR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288227" y="2059169"/>
            <a:ext cx="64968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>
                <a:solidFill>
                  <a:srgbClr val="CEE1F2"/>
                </a:solidFill>
              </a:rPr>
              <a:t>Dieu</a:t>
            </a:r>
          </a:p>
          <a:p>
            <a:pPr algn="ctr"/>
            <a:r>
              <a:rPr lang="fr-F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(panthéisme)</a:t>
            </a:r>
            <a:endParaRPr lang="fr-F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264838" y="445496"/>
            <a:ext cx="3032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3">
                    <a:lumMod val="50000"/>
                  </a:schemeClr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fr-FR" sz="1600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éisme)</a:t>
            </a:r>
            <a:endParaRPr lang="fr-FR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048006" y="2700281"/>
            <a:ext cx="3032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EF396D"/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rgbClr val="EF396D"/>
                </a:solidFill>
              </a:rPr>
              <a:t>(monothéisme révélé)</a:t>
            </a:r>
            <a:endParaRPr lang="fr-FR" sz="1600" dirty="0">
              <a:solidFill>
                <a:srgbClr val="EF396D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689932" y="5872282"/>
            <a:ext cx="162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chemeClr val="accent4">
                    <a:lumMod val="75000"/>
                  </a:schemeClr>
                </a:solidFill>
              </a:rPr>
              <a:t>(athéisme)</a:t>
            </a: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0635889" y="507295"/>
            <a:ext cx="1621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4">
                    <a:lumMod val="75000"/>
                  </a:schemeClr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chemeClr val="accent4">
                    <a:lumMod val="75000"/>
                  </a:schemeClr>
                </a:solidFill>
              </a:rPr>
              <a:t>(agnosticisme)</a:t>
            </a: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952485" y="3448990"/>
            <a:ext cx="3560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9ADEE"/>
                </a:solidFill>
              </a:rPr>
              <a:t>Etre suprême</a:t>
            </a:r>
          </a:p>
          <a:p>
            <a:pPr algn="ctr"/>
            <a:r>
              <a:rPr lang="fr-FR" sz="1600" dirty="0" smtClean="0">
                <a:solidFill>
                  <a:srgbClr val="F9ADEE"/>
                </a:solidFill>
              </a:rPr>
              <a:t>(humanisme)</a:t>
            </a:r>
            <a:endParaRPr lang="fr-FR" sz="1600" dirty="0">
              <a:solidFill>
                <a:srgbClr val="F9ADEE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048007" y="1919286"/>
            <a:ext cx="3032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0000"/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(monothéisme pur)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438570" y="4770670"/>
            <a:ext cx="1688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7030A0"/>
                </a:solidFill>
              </a:rPr>
              <a:t>Dieu</a:t>
            </a:r>
          </a:p>
          <a:p>
            <a:pPr algn="ctr"/>
            <a:r>
              <a:rPr lang="fr-FR" sz="1600" dirty="0" smtClean="0">
                <a:solidFill>
                  <a:srgbClr val="7030A0"/>
                </a:solidFill>
              </a:rPr>
              <a:t>(polythéisme)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3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1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537" y="-578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  <a:alpha val="39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Triangle rectangle 15"/>
          <p:cNvSpPr/>
          <p:nvPr/>
        </p:nvSpPr>
        <p:spPr>
          <a:xfrm flipH="1" flipV="1">
            <a:off x="3406121" y="-5995"/>
            <a:ext cx="8779342" cy="5776233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2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536155" y="82315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Matière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7870713" y="4115125"/>
            <a:ext cx="166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Homme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831240" y="4320874"/>
            <a:ext cx="155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Nature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5497487" y="4910496"/>
            <a:ext cx="980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Vie</a:t>
            </a:r>
            <a:endParaRPr lang="fr-FR" sz="3200" dirty="0"/>
          </a:p>
        </p:txBody>
      </p:sp>
      <p:sp>
        <p:nvSpPr>
          <p:cNvPr id="8" name="Forme libre 7"/>
          <p:cNvSpPr/>
          <p:nvPr/>
        </p:nvSpPr>
        <p:spPr>
          <a:xfrm>
            <a:off x="251989" y="469805"/>
            <a:ext cx="9273462" cy="5817976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9761411 w 9761411"/>
              <a:gd name="connsiteY0" fmla="*/ 5164567 h 5913514"/>
              <a:gd name="connsiteX1" fmla="*/ 3930104 w 9761411"/>
              <a:gd name="connsiteY1" fmla="*/ 426 h 5913514"/>
              <a:gd name="connsiteX0" fmla="*/ 9273462 w 9273462"/>
              <a:gd name="connsiteY0" fmla="*/ 5164141 h 5922835"/>
              <a:gd name="connsiteX1" fmla="*/ 3442155 w 9273462"/>
              <a:gd name="connsiteY1" fmla="*/ 0 h 592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3462" h="5922835">
                <a:moveTo>
                  <a:pt x="9273462" y="5164141"/>
                </a:moveTo>
                <a:cubicBezTo>
                  <a:pt x="-2605717" y="8434677"/>
                  <a:pt x="-1314328" y="77369"/>
                  <a:pt x="3442155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54230">
            <a:off x="-120394" y="5491794"/>
            <a:ext cx="2360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pc="500" dirty="0" smtClean="0">
                <a:solidFill>
                  <a:schemeClr val="accent1">
                    <a:lumMod val="50000"/>
                  </a:schemeClr>
                </a:solidFill>
              </a:rPr>
              <a:t>Cycle de l’évolution naturelle</a:t>
            </a:r>
            <a:endParaRPr lang="fr-FR" spc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orme libre 9"/>
          <p:cNvSpPr/>
          <p:nvPr/>
        </p:nvSpPr>
        <p:spPr>
          <a:xfrm flipH="1" flipV="1">
            <a:off x="401859" y="537541"/>
            <a:ext cx="3311453" cy="3259497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1130969 w 5886323"/>
              <a:gd name="connsiteY0" fmla="*/ 0 h 5745891"/>
              <a:gd name="connsiteX1" fmla="*/ 0 w 5886323"/>
              <a:gd name="connsiteY1" fmla="*/ 5745891 h 5745891"/>
              <a:gd name="connsiteX0" fmla="*/ 1018674 w 5816829"/>
              <a:gd name="connsiteY0" fmla="*/ 0 h 5190629"/>
              <a:gd name="connsiteX1" fmla="*/ 0 w 5816829"/>
              <a:gd name="connsiteY1" fmla="*/ 5190629 h 5190629"/>
              <a:gd name="connsiteX0" fmla="*/ 200527 w 5328695"/>
              <a:gd name="connsiteY0" fmla="*/ 0 h 5059979"/>
              <a:gd name="connsiteX1" fmla="*/ 0 w 5328695"/>
              <a:gd name="connsiteY1" fmla="*/ 5059979 h 5059979"/>
              <a:gd name="connsiteX0" fmla="*/ 0 w 5294972"/>
              <a:gd name="connsiteY0" fmla="*/ 0 h 4831342"/>
              <a:gd name="connsiteX1" fmla="*/ 184484 w 5294972"/>
              <a:gd name="connsiteY1" fmla="*/ 4831342 h 4831342"/>
              <a:gd name="connsiteX0" fmla="*/ 0 w 5320213"/>
              <a:gd name="connsiteY0" fmla="*/ 0 h 4831342"/>
              <a:gd name="connsiteX1" fmla="*/ 184484 w 5320213"/>
              <a:gd name="connsiteY1" fmla="*/ 4831342 h 4831342"/>
              <a:gd name="connsiteX0" fmla="*/ 0 w 4929902"/>
              <a:gd name="connsiteY0" fmla="*/ 0 h 4831342"/>
              <a:gd name="connsiteX1" fmla="*/ 184484 w 4929902"/>
              <a:gd name="connsiteY1" fmla="*/ 4831342 h 4831342"/>
              <a:gd name="connsiteX0" fmla="*/ 0 w 4915652"/>
              <a:gd name="connsiteY0" fmla="*/ 0 h 4831342"/>
              <a:gd name="connsiteX1" fmla="*/ 184484 w 4915652"/>
              <a:gd name="connsiteY1" fmla="*/ 4831342 h 4831342"/>
              <a:gd name="connsiteX0" fmla="*/ 0 w 6342438"/>
              <a:gd name="connsiteY0" fmla="*/ 0 h 4555979"/>
              <a:gd name="connsiteX1" fmla="*/ 2799094 w 6342438"/>
              <a:gd name="connsiteY1" fmla="*/ 4555979 h 4555979"/>
              <a:gd name="connsiteX0" fmla="*/ 0 w 5439060"/>
              <a:gd name="connsiteY0" fmla="*/ 0 h 4555979"/>
              <a:gd name="connsiteX1" fmla="*/ 2799094 w 5439060"/>
              <a:gd name="connsiteY1" fmla="*/ 4555979 h 4555979"/>
              <a:gd name="connsiteX0" fmla="*/ 0 w 5730471"/>
              <a:gd name="connsiteY0" fmla="*/ 0 h 4385902"/>
              <a:gd name="connsiteX1" fmla="*/ 3292762 w 5730471"/>
              <a:gd name="connsiteY1" fmla="*/ 4385902 h 4385902"/>
              <a:gd name="connsiteX0" fmla="*/ 0 w 5535387"/>
              <a:gd name="connsiteY0" fmla="*/ 0 h 4385902"/>
              <a:gd name="connsiteX1" fmla="*/ 3292762 w 5535387"/>
              <a:gd name="connsiteY1" fmla="*/ 4385902 h 4385902"/>
              <a:gd name="connsiteX0" fmla="*/ 0 w 5502795"/>
              <a:gd name="connsiteY0" fmla="*/ 0 h 4458792"/>
              <a:gd name="connsiteX1" fmla="*/ 3237910 w 5502795"/>
              <a:gd name="connsiteY1" fmla="*/ 4458792 h 4458792"/>
              <a:gd name="connsiteX0" fmla="*/ 0 w 4249367"/>
              <a:gd name="connsiteY0" fmla="*/ 0 h 4678070"/>
              <a:gd name="connsiteX1" fmla="*/ 723633 w 4249367"/>
              <a:gd name="connsiteY1" fmla="*/ 4678070 h 4678070"/>
              <a:gd name="connsiteX0" fmla="*/ 3288788 w 6304997"/>
              <a:gd name="connsiteY0" fmla="*/ 0 h 1019595"/>
              <a:gd name="connsiteX1" fmla="*/ 0 w 6304997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288788 w 3288788"/>
              <a:gd name="connsiteY0" fmla="*/ 0 h 1019595"/>
              <a:gd name="connsiteX1" fmla="*/ 0 w 3288788"/>
              <a:gd name="connsiteY1" fmla="*/ 1019595 h 1019595"/>
              <a:gd name="connsiteX0" fmla="*/ 3382118 w 3382118"/>
              <a:gd name="connsiteY0" fmla="*/ 0 h 936914"/>
              <a:gd name="connsiteX1" fmla="*/ 0 w 3382118"/>
              <a:gd name="connsiteY1" fmla="*/ 936914 h 936914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436438"/>
              <a:gd name="connsiteY0" fmla="*/ 0 h 964475"/>
              <a:gd name="connsiteX1" fmla="*/ 0 w 3436438"/>
              <a:gd name="connsiteY1" fmla="*/ 964475 h 964475"/>
              <a:gd name="connsiteX0" fmla="*/ 3351007 w 3351007"/>
              <a:gd name="connsiteY0" fmla="*/ 0 h 964475"/>
              <a:gd name="connsiteX1" fmla="*/ 0 w 3351007"/>
              <a:gd name="connsiteY1" fmla="*/ 964475 h 964475"/>
              <a:gd name="connsiteX0" fmla="*/ 3351007 w 3358933"/>
              <a:gd name="connsiteY0" fmla="*/ 0 h 964475"/>
              <a:gd name="connsiteX1" fmla="*/ 0 w 3358933"/>
              <a:gd name="connsiteY1" fmla="*/ 964475 h 964475"/>
              <a:gd name="connsiteX0" fmla="*/ 3361678 w 3369561"/>
              <a:gd name="connsiteY0" fmla="*/ 0 h 986679"/>
              <a:gd name="connsiteX1" fmla="*/ 0 w 3369561"/>
              <a:gd name="connsiteY1" fmla="*/ 986679 h 986679"/>
              <a:gd name="connsiteX0" fmla="*/ 3447044 w 3454602"/>
              <a:gd name="connsiteY0" fmla="*/ 0 h 927468"/>
              <a:gd name="connsiteX1" fmla="*/ 0 w 3454602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044"/>
              <a:gd name="connsiteY0" fmla="*/ 0 h 927468"/>
              <a:gd name="connsiteX1" fmla="*/ 0 w 3447044"/>
              <a:gd name="connsiteY1" fmla="*/ 927468 h 927468"/>
              <a:gd name="connsiteX0" fmla="*/ 3447044 w 3447952"/>
              <a:gd name="connsiteY0" fmla="*/ 0 h 927468"/>
              <a:gd name="connsiteX1" fmla="*/ 0 w 3447952"/>
              <a:gd name="connsiteY1" fmla="*/ 927468 h 927468"/>
              <a:gd name="connsiteX0" fmla="*/ 3447044 w 3448391"/>
              <a:gd name="connsiteY0" fmla="*/ 0 h 927468"/>
              <a:gd name="connsiteX1" fmla="*/ 0 w 3448391"/>
              <a:gd name="connsiteY1" fmla="*/ 927468 h 927468"/>
              <a:gd name="connsiteX0" fmla="*/ 3447044 w 3447327"/>
              <a:gd name="connsiteY0" fmla="*/ 0 h 927468"/>
              <a:gd name="connsiteX1" fmla="*/ 0 w 3447327"/>
              <a:gd name="connsiteY1" fmla="*/ 927468 h 927468"/>
              <a:gd name="connsiteX0" fmla="*/ 3415032 w 3415320"/>
              <a:gd name="connsiteY0" fmla="*/ 0 h 927468"/>
              <a:gd name="connsiteX1" fmla="*/ 0 w 3415320"/>
              <a:gd name="connsiteY1" fmla="*/ 927468 h 927468"/>
              <a:gd name="connsiteX0" fmla="*/ 3415032 w 3446139"/>
              <a:gd name="connsiteY0" fmla="*/ 0 h 927468"/>
              <a:gd name="connsiteX1" fmla="*/ 0 w 3446139"/>
              <a:gd name="connsiteY1" fmla="*/ 927468 h 927468"/>
              <a:gd name="connsiteX0" fmla="*/ 3371418 w 3403111"/>
              <a:gd name="connsiteY0" fmla="*/ 0 h 901563"/>
              <a:gd name="connsiteX1" fmla="*/ 0 w 3403111"/>
              <a:gd name="connsiteY1" fmla="*/ 901563 h 901563"/>
              <a:gd name="connsiteX0" fmla="*/ 3371418 w 3402538"/>
              <a:gd name="connsiteY0" fmla="*/ 0 h 906120"/>
              <a:gd name="connsiteX1" fmla="*/ 0 w 3402538"/>
              <a:gd name="connsiteY1" fmla="*/ 901563 h 906120"/>
              <a:gd name="connsiteX0" fmla="*/ 3371418 w 3410998"/>
              <a:gd name="connsiteY0" fmla="*/ 0 h 901563"/>
              <a:gd name="connsiteX1" fmla="*/ 0 w 3410998"/>
              <a:gd name="connsiteY1" fmla="*/ 901563 h 901563"/>
              <a:gd name="connsiteX0" fmla="*/ 3371418 w 3371418"/>
              <a:gd name="connsiteY0" fmla="*/ 0 h 901563"/>
              <a:gd name="connsiteX1" fmla="*/ 0 w 3371418"/>
              <a:gd name="connsiteY1" fmla="*/ 901563 h 901563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332271 w 3332271"/>
              <a:gd name="connsiteY0" fmla="*/ 0 h 924081"/>
              <a:gd name="connsiteX1" fmla="*/ 0 w 3332271"/>
              <a:gd name="connsiteY1" fmla="*/ 924081 h 924081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0928"/>
              <a:gd name="connsiteY0" fmla="*/ 0 h 915074"/>
              <a:gd name="connsiteX1" fmla="*/ 0 w 3240928"/>
              <a:gd name="connsiteY1" fmla="*/ 915074 h 915074"/>
              <a:gd name="connsiteX0" fmla="*/ 3240928 w 3248015"/>
              <a:gd name="connsiteY0" fmla="*/ 0 h 915074"/>
              <a:gd name="connsiteX1" fmla="*/ 0 w 3248015"/>
              <a:gd name="connsiteY1" fmla="*/ 915074 h 915074"/>
              <a:gd name="connsiteX0" fmla="*/ 3240928 w 3245301"/>
              <a:gd name="connsiteY0" fmla="*/ 0 h 915074"/>
              <a:gd name="connsiteX1" fmla="*/ 0 w 3245301"/>
              <a:gd name="connsiteY1" fmla="*/ 915074 h 91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45301" h="915074">
                <a:moveTo>
                  <a:pt x="3240928" y="0"/>
                </a:moveTo>
                <a:cubicBezTo>
                  <a:pt x="3328913" y="495380"/>
                  <a:pt x="2083932" y="868758"/>
                  <a:pt x="0" y="915074"/>
                </a:cubicBezTo>
              </a:path>
            </a:pathLst>
          </a:custGeom>
          <a:noFill/>
          <a:ln w="50800">
            <a:solidFill>
              <a:srgbClr val="00B0F0"/>
            </a:solidFill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 rot="18764865">
            <a:off x="751226" y="1488198"/>
            <a:ext cx="153642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rgbClr val="00B0F0"/>
                </a:solidFill>
              </a:rPr>
              <a:t>Lois de la thermodynamique (principe entropique)</a:t>
            </a:r>
            <a:endParaRPr lang="fr-FR" sz="1200" dirty="0">
              <a:solidFill>
                <a:srgbClr val="00B0F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487141" y="4063238"/>
            <a:ext cx="7420478" cy="2109150"/>
          </a:xfrm>
          <a:custGeom>
            <a:avLst/>
            <a:gdLst>
              <a:gd name="connsiteX0" fmla="*/ 701912 w 4759761"/>
              <a:gd name="connsiteY0" fmla="*/ 96252 h 2208036"/>
              <a:gd name="connsiteX1" fmla="*/ 4215133 w 4759761"/>
              <a:gd name="connsiteY1" fmla="*/ 601579 h 2208036"/>
              <a:gd name="connsiteX2" fmla="*/ 4383575 w 4759761"/>
              <a:gd name="connsiteY2" fmla="*/ 1684421 h 2208036"/>
              <a:gd name="connsiteX3" fmla="*/ 653785 w 4759761"/>
              <a:gd name="connsiteY3" fmla="*/ 2165684 h 2208036"/>
              <a:gd name="connsiteX4" fmla="*/ 4080 w 4759761"/>
              <a:gd name="connsiteY4" fmla="*/ 649705 h 2208036"/>
              <a:gd name="connsiteX5" fmla="*/ 677848 w 4759761"/>
              <a:gd name="connsiteY5" fmla="*/ 481263 h 2208036"/>
              <a:gd name="connsiteX6" fmla="*/ 220648 w 4759761"/>
              <a:gd name="connsiteY6" fmla="*/ 0 h 2208036"/>
              <a:gd name="connsiteX0" fmla="*/ 711107 w 4768956"/>
              <a:gd name="connsiteY0" fmla="*/ 96252 h 2208036"/>
              <a:gd name="connsiteX1" fmla="*/ 4224328 w 4768956"/>
              <a:gd name="connsiteY1" fmla="*/ 601579 h 2208036"/>
              <a:gd name="connsiteX2" fmla="*/ 4392770 w 4768956"/>
              <a:gd name="connsiteY2" fmla="*/ 1684421 h 2208036"/>
              <a:gd name="connsiteX3" fmla="*/ 662980 w 4768956"/>
              <a:gd name="connsiteY3" fmla="*/ 2165684 h 2208036"/>
              <a:gd name="connsiteX4" fmla="*/ 13275 w 4768956"/>
              <a:gd name="connsiteY4" fmla="*/ 649705 h 2208036"/>
              <a:gd name="connsiteX5" fmla="*/ 229843 w 4768956"/>
              <a:gd name="connsiteY5" fmla="*/ 0 h 2208036"/>
              <a:gd name="connsiteX0" fmla="*/ 492157 w 4550006"/>
              <a:gd name="connsiteY0" fmla="*/ 96252 h 2248562"/>
              <a:gd name="connsiteX1" fmla="*/ 4005378 w 4550006"/>
              <a:gd name="connsiteY1" fmla="*/ 601579 h 2248562"/>
              <a:gd name="connsiteX2" fmla="*/ 4173820 w 4550006"/>
              <a:gd name="connsiteY2" fmla="*/ 1684421 h 2248562"/>
              <a:gd name="connsiteX3" fmla="*/ 444030 w 4550006"/>
              <a:gd name="connsiteY3" fmla="*/ 2165684 h 2248562"/>
              <a:gd name="connsiteX4" fmla="*/ 10893 w 4550006"/>
              <a:gd name="connsiteY4" fmla="*/ 0 h 2248562"/>
              <a:gd name="connsiteX0" fmla="*/ 492157 w 4173836"/>
              <a:gd name="connsiteY0" fmla="*/ 96252 h 2248562"/>
              <a:gd name="connsiteX1" fmla="*/ 4173820 w 4173836"/>
              <a:gd name="connsiteY1" fmla="*/ 1684421 h 2248562"/>
              <a:gd name="connsiteX2" fmla="*/ 444030 w 4173836"/>
              <a:gd name="connsiteY2" fmla="*/ 2165684 h 2248562"/>
              <a:gd name="connsiteX3" fmla="*/ 10893 w 4173836"/>
              <a:gd name="connsiteY3" fmla="*/ 0 h 2248562"/>
              <a:gd name="connsiteX0" fmla="*/ 3788810 w 4500063"/>
              <a:gd name="connsiteY0" fmla="*/ 0 h 2555206"/>
              <a:gd name="connsiteX1" fmla="*/ 4173820 w 4500063"/>
              <a:gd name="connsiteY1" fmla="*/ 1973179 h 2555206"/>
              <a:gd name="connsiteX2" fmla="*/ 444030 w 4500063"/>
              <a:gd name="connsiteY2" fmla="*/ 2454442 h 2555206"/>
              <a:gd name="connsiteX3" fmla="*/ 10893 w 4500063"/>
              <a:gd name="connsiteY3" fmla="*/ 288758 h 2555206"/>
              <a:gd name="connsiteX0" fmla="*/ 3450456 w 4161709"/>
              <a:gd name="connsiteY0" fmla="*/ 0 h 2563687"/>
              <a:gd name="connsiteX1" fmla="*/ 3835466 w 4161709"/>
              <a:gd name="connsiteY1" fmla="*/ 1973179 h 2563687"/>
              <a:gd name="connsiteX2" fmla="*/ 105676 w 4161709"/>
              <a:gd name="connsiteY2" fmla="*/ 2454442 h 2563687"/>
              <a:gd name="connsiteX3" fmla="*/ 899760 w 4161709"/>
              <a:gd name="connsiteY3" fmla="*/ 168442 h 2563687"/>
              <a:gd name="connsiteX0" fmla="*/ 3633746 w 4344999"/>
              <a:gd name="connsiteY0" fmla="*/ 0 h 2563687"/>
              <a:gd name="connsiteX1" fmla="*/ 4018756 w 4344999"/>
              <a:gd name="connsiteY1" fmla="*/ 1973179 h 2563687"/>
              <a:gd name="connsiteX2" fmla="*/ 288966 w 4344999"/>
              <a:gd name="connsiteY2" fmla="*/ 2454442 h 2563687"/>
              <a:gd name="connsiteX3" fmla="*/ 1083050 w 4344999"/>
              <a:gd name="connsiteY3" fmla="*/ 168442 h 2563687"/>
              <a:gd name="connsiteX0" fmla="*/ 2550696 w 3204853"/>
              <a:gd name="connsiteY0" fmla="*/ 0 h 1973579"/>
              <a:gd name="connsiteX1" fmla="*/ 2935706 w 3204853"/>
              <a:gd name="connsiteY1" fmla="*/ 1973179 h 1973579"/>
              <a:gd name="connsiteX2" fmla="*/ 0 w 3204853"/>
              <a:gd name="connsiteY2" fmla="*/ 168442 h 1973579"/>
              <a:gd name="connsiteX0" fmla="*/ 2550696 w 2796809"/>
              <a:gd name="connsiteY0" fmla="*/ 0 h 2286330"/>
              <a:gd name="connsiteX1" fmla="*/ 1660359 w 2796809"/>
              <a:gd name="connsiteY1" fmla="*/ 2286000 h 2286330"/>
              <a:gd name="connsiteX2" fmla="*/ 0 w 2796809"/>
              <a:gd name="connsiteY2" fmla="*/ 168442 h 2286330"/>
              <a:gd name="connsiteX0" fmla="*/ 3055810 w 3301923"/>
              <a:gd name="connsiteY0" fmla="*/ 0 h 2286486"/>
              <a:gd name="connsiteX1" fmla="*/ 2165473 w 3301923"/>
              <a:gd name="connsiteY1" fmla="*/ 2286000 h 2286486"/>
              <a:gd name="connsiteX2" fmla="*/ 505114 w 3301923"/>
              <a:gd name="connsiteY2" fmla="*/ 168442 h 2286486"/>
              <a:gd name="connsiteX0" fmla="*/ 3428819 w 4233816"/>
              <a:gd name="connsiteY0" fmla="*/ 0 h 2318991"/>
              <a:gd name="connsiteX1" fmla="*/ 2538482 w 4233816"/>
              <a:gd name="connsiteY1" fmla="*/ 2286000 h 2318991"/>
              <a:gd name="connsiteX2" fmla="*/ 878123 w 4233816"/>
              <a:gd name="connsiteY2" fmla="*/ 168442 h 2318991"/>
              <a:gd name="connsiteX0" fmla="*/ 3591784 w 4631231"/>
              <a:gd name="connsiteY0" fmla="*/ 0 h 2289348"/>
              <a:gd name="connsiteX1" fmla="*/ 2701447 w 4631231"/>
              <a:gd name="connsiteY1" fmla="*/ 2286000 h 2289348"/>
              <a:gd name="connsiteX2" fmla="*/ 1041088 w 4631231"/>
              <a:gd name="connsiteY2" fmla="*/ 168442 h 2289348"/>
              <a:gd name="connsiteX0" fmla="*/ 3129354 w 3367594"/>
              <a:gd name="connsiteY0" fmla="*/ 0 h 2262296"/>
              <a:gd name="connsiteX1" fmla="*/ 2166827 w 3367594"/>
              <a:gd name="connsiteY1" fmla="*/ 2261937 h 2262296"/>
              <a:gd name="connsiteX2" fmla="*/ 506468 w 3367594"/>
              <a:gd name="connsiteY2" fmla="*/ 144379 h 2262296"/>
              <a:gd name="connsiteX0" fmla="*/ 3134864 w 3457265"/>
              <a:gd name="connsiteY0" fmla="*/ 0 h 2297123"/>
              <a:gd name="connsiteX1" fmla="*/ 3425338 w 3457265"/>
              <a:gd name="connsiteY1" fmla="*/ 1362515 h 2297123"/>
              <a:gd name="connsiteX2" fmla="*/ 2172337 w 3457265"/>
              <a:gd name="connsiteY2" fmla="*/ 2261937 h 2297123"/>
              <a:gd name="connsiteX3" fmla="*/ 511978 w 3457265"/>
              <a:gd name="connsiteY3" fmla="*/ 144379 h 2297123"/>
              <a:gd name="connsiteX0" fmla="*/ 3134864 w 3134864"/>
              <a:gd name="connsiteY0" fmla="*/ 0 h 2261937"/>
              <a:gd name="connsiteX1" fmla="*/ 2172337 w 3134864"/>
              <a:gd name="connsiteY1" fmla="*/ 2261937 h 2261937"/>
              <a:gd name="connsiteX2" fmla="*/ 511978 w 3134864"/>
              <a:gd name="connsiteY2" fmla="*/ 144379 h 2261937"/>
              <a:gd name="connsiteX0" fmla="*/ 5240584 w 7782420"/>
              <a:gd name="connsiteY0" fmla="*/ 0 h 2261982"/>
              <a:gd name="connsiteX1" fmla="*/ 4278057 w 7782420"/>
              <a:gd name="connsiteY1" fmla="*/ 2261937 h 2261982"/>
              <a:gd name="connsiteX2" fmla="*/ 2617698 w 7782420"/>
              <a:gd name="connsiteY2" fmla="*/ 144379 h 2261982"/>
              <a:gd name="connsiteX0" fmla="*/ 3129354 w 3129354"/>
              <a:gd name="connsiteY0" fmla="*/ 3465095 h 5817172"/>
              <a:gd name="connsiteX1" fmla="*/ 2166827 w 3129354"/>
              <a:gd name="connsiteY1" fmla="*/ 5727032 h 5817172"/>
              <a:gd name="connsiteX2" fmla="*/ 506468 w 3129354"/>
              <a:gd name="connsiteY2" fmla="*/ 0 h 5817172"/>
              <a:gd name="connsiteX0" fmla="*/ 3350021 w 3350021"/>
              <a:gd name="connsiteY0" fmla="*/ 0 h 5751097"/>
              <a:gd name="connsiteX1" fmla="*/ 2170925 w 3350021"/>
              <a:gd name="connsiteY1" fmla="*/ 5751095 h 5751097"/>
              <a:gd name="connsiteX2" fmla="*/ 510566 w 3350021"/>
              <a:gd name="connsiteY2" fmla="*/ 24063 h 5751097"/>
              <a:gd name="connsiteX0" fmla="*/ 3350021 w 7284313"/>
              <a:gd name="connsiteY0" fmla="*/ 0 h 5751097"/>
              <a:gd name="connsiteX1" fmla="*/ 2170925 w 7284313"/>
              <a:gd name="connsiteY1" fmla="*/ 5751095 h 5751097"/>
              <a:gd name="connsiteX2" fmla="*/ 510566 w 7284313"/>
              <a:gd name="connsiteY2" fmla="*/ 24063 h 5751097"/>
              <a:gd name="connsiteX0" fmla="*/ 4970720 w 10358343"/>
              <a:gd name="connsiteY0" fmla="*/ 0 h 5751983"/>
              <a:gd name="connsiteX1" fmla="*/ 3791624 w 10358343"/>
              <a:gd name="connsiteY1" fmla="*/ 5751095 h 5751983"/>
              <a:gd name="connsiteX2" fmla="*/ 2131265 w 10358343"/>
              <a:gd name="connsiteY2" fmla="*/ 24063 h 5751983"/>
              <a:gd name="connsiteX0" fmla="*/ 4970720 w 9880244"/>
              <a:gd name="connsiteY0" fmla="*/ 0 h 5751983"/>
              <a:gd name="connsiteX1" fmla="*/ 3791624 w 9880244"/>
              <a:gd name="connsiteY1" fmla="*/ 5751095 h 5751983"/>
              <a:gd name="connsiteX2" fmla="*/ 2131265 w 9880244"/>
              <a:gd name="connsiteY2" fmla="*/ 24063 h 5751983"/>
              <a:gd name="connsiteX0" fmla="*/ 6382662 w 11292186"/>
              <a:gd name="connsiteY0" fmla="*/ 0 h 5751889"/>
              <a:gd name="connsiteX1" fmla="*/ 5203566 w 11292186"/>
              <a:gd name="connsiteY1" fmla="*/ 5751095 h 5751889"/>
              <a:gd name="connsiteX2" fmla="*/ 3543207 w 11292186"/>
              <a:gd name="connsiteY2" fmla="*/ 24063 h 5751889"/>
              <a:gd name="connsiteX0" fmla="*/ 4825330 w 8254259"/>
              <a:gd name="connsiteY0" fmla="*/ 96253 h 5847385"/>
              <a:gd name="connsiteX1" fmla="*/ 3646234 w 8254259"/>
              <a:gd name="connsiteY1" fmla="*/ 5847348 h 5847385"/>
              <a:gd name="connsiteX2" fmla="*/ 2106191 w 8254259"/>
              <a:gd name="connsiteY2" fmla="*/ 0 h 5847385"/>
              <a:gd name="connsiteX0" fmla="*/ 5470917 w 8899846"/>
              <a:gd name="connsiteY0" fmla="*/ 96253 h 5847385"/>
              <a:gd name="connsiteX1" fmla="*/ 4291821 w 8899846"/>
              <a:gd name="connsiteY1" fmla="*/ 5847348 h 5847385"/>
              <a:gd name="connsiteX2" fmla="*/ 2751778 w 8899846"/>
              <a:gd name="connsiteY2" fmla="*/ 0 h 5847385"/>
              <a:gd name="connsiteX0" fmla="*/ 6785964 w 11562314"/>
              <a:gd name="connsiteY0" fmla="*/ 96253 h 5847578"/>
              <a:gd name="connsiteX1" fmla="*/ 5606868 w 11562314"/>
              <a:gd name="connsiteY1" fmla="*/ 5847348 h 5847578"/>
              <a:gd name="connsiteX2" fmla="*/ 4066825 w 11562314"/>
              <a:gd name="connsiteY2" fmla="*/ 0 h 5847578"/>
              <a:gd name="connsiteX0" fmla="*/ 5371656 w 8819750"/>
              <a:gd name="connsiteY0" fmla="*/ 0 h 6039990"/>
              <a:gd name="connsiteX1" fmla="*/ 4288813 w 8819750"/>
              <a:gd name="connsiteY1" fmla="*/ 6039853 h 6039990"/>
              <a:gd name="connsiteX2" fmla="*/ 2748770 w 8819750"/>
              <a:gd name="connsiteY2" fmla="*/ 192505 h 6039990"/>
              <a:gd name="connsiteX0" fmla="*/ 6827706 w 11779054"/>
              <a:gd name="connsiteY0" fmla="*/ 0 h 6041530"/>
              <a:gd name="connsiteX1" fmla="*/ 5744863 w 11779054"/>
              <a:gd name="connsiteY1" fmla="*/ 6039853 h 6041530"/>
              <a:gd name="connsiteX2" fmla="*/ 4204820 w 11779054"/>
              <a:gd name="connsiteY2" fmla="*/ 192505 h 6041530"/>
              <a:gd name="connsiteX0" fmla="*/ 5421286 w 8859770"/>
              <a:gd name="connsiteY0" fmla="*/ 0 h 5892879"/>
              <a:gd name="connsiteX1" fmla="*/ 4290317 w 8859770"/>
              <a:gd name="connsiteY1" fmla="*/ 5892872 h 5892879"/>
              <a:gd name="connsiteX2" fmla="*/ 2750274 w 8859770"/>
              <a:gd name="connsiteY2" fmla="*/ 45524 h 5892879"/>
              <a:gd name="connsiteX0" fmla="*/ 6847910 w 11752383"/>
              <a:gd name="connsiteY0" fmla="*/ 0 h 5892879"/>
              <a:gd name="connsiteX1" fmla="*/ 5716941 w 11752383"/>
              <a:gd name="connsiteY1" fmla="*/ 5892872 h 5892879"/>
              <a:gd name="connsiteX2" fmla="*/ 4176898 w 11752383"/>
              <a:gd name="connsiteY2" fmla="*/ 45524 h 589287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5421286 w 8859770"/>
              <a:gd name="connsiteY0" fmla="*/ 101457 h 5847389"/>
              <a:gd name="connsiteX1" fmla="*/ 4290317 w 8859770"/>
              <a:gd name="connsiteY1" fmla="*/ 5847348 h 5847389"/>
              <a:gd name="connsiteX2" fmla="*/ 2750274 w 8859770"/>
              <a:gd name="connsiteY2" fmla="*/ 0 h 5847389"/>
              <a:gd name="connsiteX0" fmla="*/ 6698464 w 11453818"/>
              <a:gd name="connsiteY0" fmla="*/ 101457 h 5847381"/>
              <a:gd name="connsiteX1" fmla="*/ 5567495 w 11453818"/>
              <a:gd name="connsiteY1" fmla="*/ 5847348 h 5847381"/>
              <a:gd name="connsiteX2" fmla="*/ 4027452 w 11453818"/>
              <a:gd name="connsiteY2" fmla="*/ 0 h 5847381"/>
              <a:gd name="connsiteX0" fmla="*/ 6893682 w 11843721"/>
              <a:gd name="connsiteY0" fmla="*/ 101457 h 5847389"/>
              <a:gd name="connsiteX1" fmla="*/ 5762713 w 11843721"/>
              <a:gd name="connsiteY1" fmla="*/ 5847348 h 5847389"/>
              <a:gd name="connsiteX2" fmla="*/ 4222670 w 11843721"/>
              <a:gd name="connsiteY2" fmla="*/ 0 h 5847389"/>
              <a:gd name="connsiteX0" fmla="*/ 7755371 w 10796061"/>
              <a:gd name="connsiteY0" fmla="*/ 4919172 h 6131437"/>
              <a:gd name="connsiteX1" fmla="*/ 4362465 w 10796061"/>
              <a:gd name="connsiteY1" fmla="*/ 5847348 h 6131437"/>
              <a:gd name="connsiteX2" fmla="*/ 2822422 w 10796061"/>
              <a:gd name="connsiteY2" fmla="*/ 0 h 6131437"/>
              <a:gd name="connsiteX0" fmla="*/ 4932949 w 4932949"/>
              <a:gd name="connsiteY0" fmla="*/ 4919172 h 4919172"/>
              <a:gd name="connsiteX1" fmla="*/ 0 w 4932949"/>
              <a:gd name="connsiteY1" fmla="*/ 0 h 4919172"/>
              <a:gd name="connsiteX0" fmla="*/ 5189623 w 5189623"/>
              <a:gd name="connsiteY0" fmla="*/ 5196803 h 5196803"/>
              <a:gd name="connsiteX1" fmla="*/ 0 w 5189623"/>
              <a:gd name="connsiteY1" fmla="*/ 0 h 5196803"/>
              <a:gd name="connsiteX0" fmla="*/ 5173581 w 5173581"/>
              <a:gd name="connsiteY0" fmla="*/ 5327452 h 5327452"/>
              <a:gd name="connsiteX1" fmla="*/ 0 w 5173581"/>
              <a:gd name="connsiteY1" fmla="*/ 0 h 5327452"/>
              <a:gd name="connsiteX0" fmla="*/ 7227731 w 7227731"/>
              <a:gd name="connsiteY0" fmla="*/ 5327452 h 5327452"/>
              <a:gd name="connsiteX1" fmla="*/ 2054150 w 7227731"/>
              <a:gd name="connsiteY1" fmla="*/ 0 h 5327452"/>
              <a:gd name="connsiteX0" fmla="*/ 9574424 w 9574424"/>
              <a:gd name="connsiteY0" fmla="*/ 5327452 h 6007017"/>
              <a:gd name="connsiteX1" fmla="*/ 4400843 w 9574424"/>
              <a:gd name="connsiteY1" fmla="*/ 0 h 6007017"/>
              <a:gd name="connsiteX0" fmla="*/ 9276647 w 9276647"/>
              <a:gd name="connsiteY0" fmla="*/ 5327896 h 5889261"/>
              <a:gd name="connsiteX1" fmla="*/ 4103066 w 9276647"/>
              <a:gd name="connsiteY1" fmla="*/ 444 h 5889261"/>
              <a:gd name="connsiteX0" fmla="*/ 9221045 w 9221045"/>
              <a:gd name="connsiteY0" fmla="*/ 5229916 h 5796842"/>
              <a:gd name="connsiteX1" fmla="*/ 4143717 w 9221045"/>
              <a:gd name="connsiteY1" fmla="*/ 450 h 5796842"/>
              <a:gd name="connsiteX0" fmla="*/ 9125352 w 9125352"/>
              <a:gd name="connsiteY0" fmla="*/ 5229889 h 5974309"/>
              <a:gd name="connsiteX1" fmla="*/ 4048024 w 9125352"/>
              <a:gd name="connsiteY1" fmla="*/ 423 h 5974309"/>
              <a:gd name="connsiteX0" fmla="*/ 9304197 w 9304197"/>
              <a:gd name="connsiteY0" fmla="*/ 5229889 h 5974309"/>
              <a:gd name="connsiteX1" fmla="*/ 4226869 w 9304197"/>
              <a:gd name="connsiteY1" fmla="*/ 423 h 5974309"/>
              <a:gd name="connsiteX0" fmla="*/ 10467263 w 10467263"/>
              <a:gd name="connsiteY0" fmla="*/ 1661812 h 2772385"/>
              <a:gd name="connsiteX1" fmla="*/ 3542085 w 10467263"/>
              <a:gd name="connsiteY1" fmla="*/ 722 h 2772385"/>
              <a:gd name="connsiteX0" fmla="*/ 10815886 w 10815886"/>
              <a:gd name="connsiteY0" fmla="*/ 1700593 h 2805274"/>
              <a:gd name="connsiteX1" fmla="*/ 3376358 w 10815886"/>
              <a:gd name="connsiteY1" fmla="*/ 716 h 2805274"/>
              <a:gd name="connsiteX0" fmla="*/ 10802789 w 10802789"/>
              <a:gd name="connsiteY0" fmla="*/ 1797547 h 2887766"/>
              <a:gd name="connsiteX1" fmla="*/ 3382311 w 10802789"/>
              <a:gd name="connsiteY1" fmla="*/ 703 h 2887766"/>
              <a:gd name="connsiteX0" fmla="*/ 9443930 w 9443930"/>
              <a:gd name="connsiteY0" fmla="*/ 1797908 h 2185477"/>
              <a:gd name="connsiteX1" fmla="*/ 2023452 w 9443930"/>
              <a:gd name="connsiteY1" fmla="*/ 1064 h 2185477"/>
              <a:gd name="connsiteX0" fmla="*/ 7420478 w 7420478"/>
              <a:gd name="connsiteY0" fmla="*/ 1796844 h 2267639"/>
              <a:gd name="connsiteX1" fmla="*/ 0 w 7420478"/>
              <a:gd name="connsiteY1" fmla="*/ 0 h 2267639"/>
              <a:gd name="connsiteX0" fmla="*/ 7420478 w 7420478"/>
              <a:gd name="connsiteY0" fmla="*/ 1796844 h 2099611"/>
              <a:gd name="connsiteX1" fmla="*/ 0 w 7420478"/>
              <a:gd name="connsiteY1" fmla="*/ 0 h 2099611"/>
              <a:gd name="connsiteX0" fmla="*/ 7420478 w 7420478"/>
              <a:gd name="connsiteY0" fmla="*/ 1796844 h 2147164"/>
              <a:gd name="connsiteX1" fmla="*/ 0 w 7420478"/>
              <a:gd name="connsiteY1" fmla="*/ 0 h 214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20478" h="2147164">
                <a:moveTo>
                  <a:pt x="7420478" y="1796844"/>
                </a:moveTo>
                <a:cubicBezTo>
                  <a:pt x="2208799" y="2875932"/>
                  <a:pt x="241635" y="1229742"/>
                  <a:pt x="0" y="0"/>
                </a:cubicBezTo>
              </a:path>
            </a:pathLst>
          </a:custGeom>
          <a:noFill/>
          <a:ln w="50800">
            <a:prstDash val="sysDot"/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839340" y="5727574"/>
            <a:ext cx="1536421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Sélection naturelle des espèces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 rot="3001122">
            <a:off x="373781" y="4311127"/>
            <a:ext cx="1854727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Emergence de formes naturelles complexes (principe </a:t>
            </a:r>
            <a:r>
              <a:rPr lang="fr-FR" sz="1200" dirty="0" err="1" smtClean="0">
                <a:solidFill>
                  <a:schemeClr val="accent5">
                    <a:lumMod val="50000"/>
                  </a:schemeClr>
                </a:solidFill>
              </a:rPr>
              <a:t>néguentropique</a:t>
            </a: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-121022" y="6579715"/>
            <a:ext cx="15364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réel]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811747" y="1431207"/>
            <a:ext cx="8632" cy="44169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322202" y="786675"/>
            <a:ext cx="309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u="sng" dirty="0" smtClean="0">
                <a:solidFill>
                  <a:srgbClr val="FF0000"/>
                </a:solidFill>
              </a:rPr>
              <a:t>Unité, Nécessité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73500" y="6245921"/>
            <a:ext cx="272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Diversité, Hasard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027576" y="3315543"/>
            <a:ext cx="7763699" cy="276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85678" y="2789935"/>
            <a:ext cx="1579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u="sng" dirty="0" smtClean="0">
                <a:solidFill>
                  <a:srgbClr val="FF0000"/>
                </a:solidFill>
              </a:rPr>
              <a:t>Existence</a:t>
            </a:r>
          </a:p>
          <a:p>
            <a:r>
              <a:rPr lang="fr-FR" sz="2800" i="1" dirty="0" smtClean="0">
                <a:solidFill>
                  <a:srgbClr val="FF0000"/>
                </a:solidFill>
              </a:rPr>
              <a:t> </a:t>
            </a:r>
            <a:r>
              <a:rPr lang="fr-FR" sz="2800" i="1" u="sng" dirty="0" smtClean="0">
                <a:solidFill>
                  <a:srgbClr val="FF0000"/>
                </a:solidFill>
              </a:rPr>
              <a:t>Réalité</a:t>
            </a:r>
            <a:endParaRPr lang="fr-FR" sz="2800" i="1" u="sng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498894" y="2834217"/>
            <a:ext cx="1847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FF0000"/>
                </a:solidFill>
              </a:rPr>
              <a:t>   </a:t>
            </a:r>
            <a:r>
              <a:rPr lang="fr-FR" sz="2800" i="1" u="sng" dirty="0" smtClean="0">
                <a:solidFill>
                  <a:srgbClr val="FF0000"/>
                </a:solidFill>
              </a:rPr>
              <a:t>Essence Abstraction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206531" y="1967873"/>
            <a:ext cx="162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Monothéisme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112777" y="3315543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Bouddhisme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45592" y="3829845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Humanisme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975011" y="1764919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Matérialisme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84242" y="360490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Paganisme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221833" y="4813251"/>
            <a:ext cx="196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Animisme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03057" y="-5459"/>
            <a:ext cx="1041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Création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021815" y="253778"/>
            <a:ext cx="951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u="sng" dirty="0" err="1" smtClean="0">
                <a:solidFill>
                  <a:schemeClr val="accent3">
                    <a:lumMod val="75000"/>
                  </a:schemeClr>
                </a:solidFill>
              </a:rPr>
              <a:t>Big</a:t>
            </a:r>
            <a:r>
              <a:rPr lang="fr-FR" sz="1400" i="1" u="sng" dirty="0" smtClean="0">
                <a:solidFill>
                  <a:schemeClr val="accent3">
                    <a:lumMod val="75000"/>
                  </a:schemeClr>
                </a:solidFill>
              </a:rPr>
              <a:t> Bang</a:t>
            </a:r>
            <a:endParaRPr lang="fr-FR" sz="1400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 flipH="1">
            <a:off x="4973458" y="380359"/>
            <a:ext cx="1516895" cy="0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0481586" y="49789"/>
            <a:ext cx="1766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dirty="0" smtClean="0">
                <a:solidFill>
                  <a:schemeClr val="accent5">
                    <a:lumMod val="50000"/>
                  </a:schemeClr>
                </a:solidFill>
              </a:rPr>
              <a:t>[Domaine idéel]</a:t>
            </a:r>
            <a:endParaRPr lang="fr-FR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4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1331</Words>
  <Application>Microsoft Office PowerPoint</Application>
  <PresentationFormat>Grand écran</PresentationFormat>
  <Paragraphs>375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AUDENCIA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DION Emmanuel</dc:creator>
  <cp:lastModifiedBy>DION Emmanuel</cp:lastModifiedBy>
  <cp:revision>86</cp:revision>
  <dcterms:created xsi:type="dcterms:W3CDTF">2014-11-18T14:15:12Z</dcterms:created>
  <dcterms:modified xsi:type="dcterms:W3CDTF">2015-04-11T11:23:35Z</dcterms:modified>
</cp:coreProperties>
</file>